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46"/>
  </p:notesMasterIdLst>
  <p:handoutMasterIdLst>
    <p:handoutMasterId r:id="rId47"/>
  </p:handoutMasterIdLst>
  <p:sldIdLst>
    <p:sldId id="256" r:id="rId2"/>
    <p:sldId id="336" r:id="rId3"/>
    <p:sldId id="408" r:id="rId4"/>
    <p:sldId id="409" r:id="rId5"/>
    <p:sldId id="329" r:id="rId6"/>
    <p:sldId id="476" r:id="rId7"/>
    <p:sldId id="457" r:id="rId8"/>
    <p:sldId id="461" r:id="rId9"/>
    <p:sldId id="477" r:id="rId10"/>
    <p:sldId id="478" r:id="rId11"/>
    <p:sldId id="479" r:id="rId12"/>
    <p:sldId id="480" r:id="rId13"/>
    <p:sldId id="412" r:id="rId14"/>
    <p:sldId id="413" r:id="rId15"/>
    <p:sldId id="414" r:id="rId16"/>
    <p:sldId id="415" r:id="rId17"/>
    <p:sldId id="416" r:id="rId18"/>
    <p:sldId id="460" r:id="rId19"/>
    <p:sldId id="418" r:id="rId20"/>
    <p:sldId id="289" r:id="rId21"/>
    <p:sldId id="419" r:id="rId22"/>
    <p:sldId id="420" r:id="rId23"/>
    <p:sldId id="421" r:id="rId24"/>
    <p:sldId id="422" r:id="rId25"/>
    <p:sldId id="424" r:id="rId26"/>
    <p:sldId id="425" r:id="rId27"/>
    <p:sldId id="426" r:id="rId28"/>
    <p:sldId id="427" r:id="rId29"/>
    <p:sldId id="429" r:id="rId30"/>
    <p:sldId id="432" r:id="rId31"/>
    <p:sldId id="430" r:id="rId32"/>
    <p:sldId id="431" r:id="rId33"/>
    <p:sldId id="433" r:id="rId34"/>
    <p:sldId id="434" r:id="rId35"/>
    <p:sldId id="435" r:id="rId36"/>
    <p:sldId id="428" r:id="rId37"/>
    <p:sldId id="436" r:id="rId38"/>
    <p:sldId id="469" r:id="rId39"/>
    <p:sldId id="437" r:id="rId40"/>
    <p:sldId id="438" r:id="rId41"/>
    <p:sldId id="470" r:id="rId42"/>
    <p:sldId id="471" r:id="rId43"/>
    <p:sldId id="472" r:id="rId44"/>
    <p:sldId id="4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DF80F"/>
    <a:srgbClr val="E9E5DC"/>
    <a:srgbClr val="0DD0FF"/>
    <a:srgbClr val="1B1B1B"/>
    <a:srgbClr val="F2B800"/>
    <a:srgbClr val="D2A000"/>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5" autoAdjust="0"/>
    <p:restoredTop sz="96327"/>
  </p:normalViewPr>
  <p:slideViewPr>
    <p:cSldViewPr snapToGrid="0">
      <p:cViewPr>
        <p:scale>
          <a:sx n="137" d="100"/>
          <a:sy n="137" d="100"/>
        </p:scale>
        <p:origin x="584" y="3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11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883442-EB36-05F1-BF19-38DE1F63D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1F731CB-CA89-E530-8243-DFF40A7CCC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72102-9CB6-5F42-A929-BAE6D191A529}" type="datetimeFigureOut">
              <a:rPr lang="en-GB" smtClean="0"/>
              <a:t>06/11/2024</a:t>
            </a:fld>
            <a:endParaRPr lang="en-GB"/>
          </a:p>
        </p:txBody>
      </p:sp>
      <p:sp>
        <p:nvSpPr>
          <p:cNvPr id="4" name="Footer Placeholder 3">
            <a:extLst>
              <a:ext uri="{FF2B5EF4-FFF2-40B4-BE49-F238E27FC236}">
                <a16:creationId xmlns:a16="http://schemas.microsoft.com/office/drawing/2014/main" id="{A8849595-BDCF-4900-A2E8-3DC3CAE3E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22ADC36-3F13-2366-865A-A5122B562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2515E-D8F3-7144-8C7A-99E4B55E29C8}" type="slidenum">
              <a:rPr lang="en-GB" smtClean="0"/>
              <a:t>‹#›</a:t>
            </a:fld>
            <a:endParaRPr lang="en-GB"/>
          </a:p>
        </p:txBody>
      </p:sp>
    </p:spTree>
    <p:extLst>
      <p:ext uri="{BB962C8B-B14F-4D97-AF65-F5344CB8AC3E}">
        <p14:creationId xmlns:p14="http://schemas.microsoft.com/office/powerpoint/2010/main" val="418124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A9C1C-F395-4B67-87B6-9C90C25D84AC}" type="datetimeFigureOut">
              <a:rPr lang="en-GB" smtClean="0"/>
              <a:t>06/11/2024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DCB38-E6DD-4DF7-AF5B-3188040186D7}" type="slidenum">
              <a:rPr lang="en-GB" smtClean="0"/>
              <a:t>‹#›</a:t>
            </a:fld>
            <a:endParaRPr lang="en-GB"/>
          </a:p>
        </p:txBody>
      </p:sp>
    </p:spTree>
    <p:extLst>
      <p:ext uri="{BB962C8B-B14F-4D97-AF65-F5344CB8AC3E}">
        <p14:creationId xmlns:p14="http://schemas.microsoft.com/office/powerpoint/2010/main" val="315033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 name="Google Shape;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28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3DCB38-E6DD-4DF7-AF5B-3188040186D7}" type="slidenum">
              <a:rPr lang="en-GB" smtClean="0"/>
              <a:t>40</a:t>
            </a:fld>
            <a:endParaRPr lang="en-GB"/>
          </a:p>
        </p:txBody>
      </p:sp>
    </p:spTree>
    <p:extLst>
      <p:ext uri="{BB962C8B-B14F-4D97-AF65-F5344CB8AC3E}">
        <p14:creationId xmlns:p14="http://schemas.microsoft.com/office/powerpoint/2010/main" val="327913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200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gradFill>
          <a:gsLst>
            <a:gs pos="0">
              <a:schemeClr val="accent1">
                <a:lumMod val="5000"/>
                <a:lumOff val="95000"/>
              </a:schemeClr>
            </a:gs>
            <a:gs pos="100000">
              <a:schemeClr val="tx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0B83-B3E6-40B7-B53C-8926FC19FC15}"/>
              </a:ext>
            </a:extLst>
          </p:cNvPr>
          <p:cNvSpPr>
            <a:spLocks noGrp="1"/>
          </p:cNvSpPr>
          <p:nvPr>
            <p:ph type="title"/>
          </p:nvPr>
        </p:nvSpPr>
        <p:spPr>
          <a:xfrm>
            <a:off x="913795" y="230458"/>
            <a:ext cx="10353762" cy="1257300"/>
          </a:xfrm>
        </p:spPr>
        <p:txBody>
          <a:bodyPr/>
          <a:lstStyle>
            <a:lvl1pPr>
              <a:defRPr b="0" i="0">
                <a:solidFill>
                  <a:srgbClr val="002060"/>
                </a:solidFill>
                <a:effectLst/>
                <a:latin typeface="Helvetica Light" panose="020B0403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A1D8D2-7B22-417A-A4B2-3F4E782CC205}"/>
              </a:ext>
            </a:extLst>
          </p:cNvPr>
          <p:cNvSpPr>
            <a:spLocks noGrp="1"/>
          </p:cNvSpPr>
          <p:nvPr>
            <p:ph idx="1"/>
          </p:nvPr>
        </p:nvSpPr>
        <p:spPr>
          <a:effectLst/>
        </p:spPr>
        <p:txBody>
          <a:bodyPr>
            <a:normAutofit/>
          </a:bodyPr>
          <a:lstStyle>
            <a:lvl1pPr marL="342900" indent="-306000">
              <a:buFont typeface="Courier New" panose="02070309020205020404" pitchFamily="49" charset="0"/>
              <a:buChar char="o"/>
              <a:defRPr sz="2800" b="0" i="0">
                <a:solidFill>
                  <a:srgbClr val="002060"/>
                </a:solidFill>
                <a:effectLst/>
                <a:latin typeface="Helvetica Light" panose="020B0403020202020204" pitchFamily="34" charset="0"/>
              </a:defRPr>
            </a:lvl1pPr>
            <a:lvl2pPr marL="720000" indent="-270000">
              <a:buFont typeface="Courier New" panose="02070309020205020404" pitchFamily="49" charset="0"/>
              <a:buChar char="o"/>
              <a:defRPr sz="2400" b="0" i="0">
                <a:solidFill>
                  <a:srgbClr val="002060"/>
                </a:solidFill>
                <a:effectLst/>
                <a:latin typeface="Helvetica Light" panose="020B0403020202020204" pitchFamily="34" charset="0"/>
              </a:defRPr>
            </a:lvl2pPr>
            <a:lvl3pPr marL="1026000" indent="-216000">
              <a:buFont typeface="Courier New" panose="02070309020205020404" pitchFamily="49" charset="0"/>
              <a:buChar char="o"/>
              <a:defRPr sz="2000" b="0" i="0">
                <a:solidFill>
                  <a:srgbClr val="002060"/>
                </a:solidFill>
                <a:effectLst/>
                <a:latin typeface="Helvetica Light" panose="020B0403020202020204" pitchFamily="34" charset="0"/>
              </a:defRPr>
            </a:lvl3pPr>
            <a:lvl4pPr marL="1386000" indent="-216000">
              <a:buFont typeface="Courier New" panose="02070309020205020404" pitchFamily="49" charset="0"/>
              <a:buChar char="o"/>
              <a:defRPr sz="1800" b="0" i="0">
                <a:solidFill>
                  <a:srgbClr val="002060"/>
                </a:solidFill>
                <a:effectLst/>
                <a:latin typeface="Helvetica Light" panose="020B0403020202020204" pitchFamily="34" charset="0"/>
              </a:defRPr>
            </a:lvl4pPr>
            <a:lvl5pPr marL="1674000" indent="-216000">
              <a:buFont typeface="Courier New" panose="02070309020205020404" pitchFamily="49" charset="0"/>
              <a:buChar char="o"/>
              <a:defRPr sz="1800" b="0" i="0">
                <a:solidFill>
                  <a:srgbClr val="002060"/>
                </a:solidFill>
                <a:effectLst/>
                <a:latin typeface="Helvetica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2CBD2-ADDF-481A-BA1D-143C4845F50B}"/>
              </a:ext>
            </a:extLst>
          </p:cNvPr>
          <p:cNvSpPr>
            <a:spLocks noGrp="1"/>
          </p:cNvSpPr>
          <p:nvPr>
            <p:ph type="dt" sz="half" idx="10"/>
          </p:nvPr>
        </p:nvSpPr>
        <p:spPr/>
        <p:txBody>
          <a:bodyPr/>
          <a:lstStyle/>
          <a:p>
            <a:fld id="{DD642727-B865-412F-A343-E466E6796DD0}" type="datetimeFigureOut">
              <a:rPr lang="en-GB" smtClean="0"/>
              <a:t>06/11/2024</a:t>
            </a:fld>
            <a:endParaRPr lang="en-GB"/>
          </a:p>
        </p:txBody>
      </p:sp>
      <p:sp>
        <p:nvSpPr>
          <p:cNvPr id="5" name="Footer Placeholder 4">
            <a:extLst>
              <a:ext uri="{FF2B5EF4-FFF2-40B4-BE49-F238E27FC236}">
                <a16:creationId xmlns:a16="http://schemas.microsoft.com/office/drawing/2014/main" id="{1581D857-F39F-4396-A1AB-265AC563E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EC4B3-6D88-4F5A-9AFA-0D6776F1B592}"/>
              </a:ext>
            </a:extLst>
          </p:cNvPr>
          <p:cNvSpPr>
            <a:spLocks noGrp="1"/>
          </p:cNvSpPr>
          <p:nvPr>
            <p:ph type="sldNum" sz="quarter" idx="12"/>
          </p:nvPr>
        </p:nvSpPr>
        <p:spPr/>
        <p:txBody>
          <a:bodyPr/>
          <a:lstStyle/>
          <a:p>
            <a:r>
              <a:rPr lang="en-GB" dirty="0"/>
              <a:t>1</a:t>
            </a:r>
          </a:p>
        </p:txBody>
      </p:sp>
      <p:pic>
        <p:nvPicPr>
          <p:cNvPr id="7" name="Picture 6">
            <a:extLst>
              <a:ext uri="{FF2B5EF4-FFF2-40B4-BE49-F238E27FC236}">
                <a16:creationId xmlns:a16="http://schemas.microsoft.com/office/drawing/2014/main" id="{8A4C32D9-67D1-5C11-D4A0-C23C2BB56225}"/>
              </a:ext>
            </a:extLst>
          </p:cNvPr>
          <p:cNvPicPr>
            <a:picLocks noChangeAspect="1"/>
          </p:cNvPicPr>
          <p:nvPr userDrawn="1"/>
        </p:nvPicPr>
        <p:blipFill>
          <a:blip r:embed="rId2"/>
          <a:stretch>
            <a:fillRect/>
          </a:stretch>
        </p:blipFill>
        <p:spPr>
          <a:xfrm>
            <a:off x="10087897" y="6493480"/>
            <a:ext cx="1518118" cy="357033"/>
          </a:xfrm>
          <a:prstGeom prst="rect">
            <a:avLst/>
          </a:prstGeom>
        </p:spPr>
      </p:pic>
      <p:pic>
        <p:nvPicPr>
          <p:cNvPr id="8" name="Picture 7">
            <a:extLst>
              <a:ext uri="{FF2B5EF4-FFF2-40B4-BE49-F238E27FC236}">
                <a16:creationId xmlns:a16="http://schemas.microsoft.com/office/drawing/2014/main" id="{D8BDA009-6084-6D33-8085-9B6642E40349}"/>
              </a:ext>
            </a:extLst>
          </p:cNvPr>
          <p:cNvPicPr>
            <a:picLocks noChangeAspect="1"/>
          </p:cNvPicPr>
          <p:nvPr userDrawn="1"/>
        </p:nvPicPr>
        <p:blipFill rotWithShape="1">
          <a:blip r:embed="rId3"/>
          <a:srcRect t="49677"/>
          <a:stretch/>
        </p:blipFill>
        <p:spPr>
          <a:xfrm>
            <a:off x="-14748" y="6514883"/>
            <a:ext cx="9419694" cy="365126"/>
          </a:xfrm>
          <a:prstGeom prst="rect">
            <a:avLst/>
          </a:prstGeom>
        </p:spPr>
      </p:pic>
      <p:pic>
        <p:nvPicPr>
          <p:cNvPr id="9" name="Picture 2" descr="C++ - Wikipedia">
            <a:extLst>
              <a:ext uri="{FF2B5EF4-FFF2-40B4-BE49-F238E27FC236}">
                <a16:creationId xmlns:a16="http://schemas.microsoft.com/office/drawing/2014/main" id="{5C7C1C18-7C63-7AB7-5200-9C26EC29667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172911" y="249184"/>
            <a:ext cx="796681" cy="8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52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65097"/>
      </p:ext>
    </p:extLst>
  </p:cSld>
  <p:clrMap bg1="dk1" tx1="lt1" bg2="dk2" tx2="lt2" accent1="accent1" accent2="accent2" accent3="accent3" accent4="accent4" accent5="accent5" accent6="accent6" hlink="hlink" folHlink="folHlink"/>
  <p:sldLayoutIdLst>
    <p:sldLayoutId id="2147483676" r:id="rId1"/>
    <p:sldLayoutId id="2147483680" r:id="rId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oogle.com/url?sa=i&amp;url=https%3A%2F%2Fen.wikipedia.org%2Fwiki%2FKlondike_(solitaire)&amp;psig=AOvVaw1RWpwtpkcoEHo-Dde9rNkU&amp;ust=1667390729387000&amp;source=images&amp;cd=vfe&amp;ved=0CAwQjRxqFwoTCJiwrtP4jPsCFQAAAAAdAAAAABAI"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google.com/url?sa=i&amp;url=https%3A%2F%2Fwww.britannica.com%2Fscience%2Flaw-of-large-numbers&amp;psig=AOvVaw2c5EI7Wa2H3cPMzOO_H3RA&amp;ust=1667391638705000&amp;source=images&amp;cd=vfe&amp;ved=0CAwQjRxqFwoTCKCE6YX8jPsCFQAAAAAdAAAAABA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url=https%3A%2F%2Fwww.cantorsparadise.com%2Fwhat-to-expect-when-throwing-dice-and-adding-them-up-5231f3831d7&amp;psig=AOvVaw2AEfpStbBfsZOV5DTAztQ1&amp;ust=1666705068874000&amp;source=images&amp;cd=vfe&amp;ved=0CAwQjRxqFwoTCPjt8K7--PoCFQAAAAAdAAAAABAD"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lumMod val="85000"/>
              </a:schemeClr>
            </a:gs>
          </a:gsLst>
          <a:lin ang="5400000" scaled="1"/>
        </a:gradFill>
        <a:effectLst/>
      </p:bgPr>
    </p:bg>
    <p:spTree>
      <p:nvGrpSpPr>
        <p:cNvPr id="1" name="Shape 26"/>
        <p:cNvGrpSpPr/>
        <p:nvPr/>
      </p:nvGrpSpPr>
      <p:grpSpPr>
        <a:xfrm>
          <a:off x="0" y="0"/>
          <a:ext cx="0" cy="0"/>
          <a:chOff x="0" y="0"/>
          <a:chExt cx="0" cy="0"/>
        </a:xfrm>
      </p:grpSpPr>
      <p:sp>
        <p:nvSpPr>
          <p:cNvPr id="41" name="TextBox 40">
            <a:extLst>
              <a:ext uri="{FF2B5EF4-FFF2-40B4-BE49-F238E27FC236}">
                <a16:creationId xmlns:a16="http://schemas.microsoft.com/office/drawing/2014/main" id="{36EF0569-2D9C-DFF7-E898-97FC9047C75E}"/>
              </a:ext>
            </a:extLst>
          </p:cNvPr>
          <p:cNvSpPr txBox="1"/>
          <p:nvPr/>
        </p:nvSpPr>
        <p:spPr>
          <a:xfrm>
            <a:off x="1222468" y="2242086"/>
            <a:ext cx="9747062" cy="1323439"/>
          </a:xfrm>
          <a:prstGeom prst="rect">
            <a:avLst/>
          </a:prstGeom>
          <a:noFill/>
        </p:spPr>
        <p:txBody>
          <a:bodyPr wrap="square">
            <a:spAutoFit/>
          </a:bodyPr>
          <a:lstStyle/>
          <a:p>
            <a:pPr algn="ctr"/>
            <a:r>
              <a:rPr lang="en-GB" sz="4000" dirty="0">
                <a:solidFill>
                  <a:srgbClr val="002060"/>
                </a:solidFill>
                <a:latin typeface="Helvetica Light"/>
              </a:rPr>
              <a:t>Introduction to C++:</a:t>
            </a:r>
          </a:p>
          <a:p>
            <a:pPr algn="ctr"/>
            <a:r>
              <a:rPr lang="en-GB" sz="4000" dirty="0">
                <a:solidFill>
                  <a:srgbClr val="002060"/>
                </a:solidFill>
                <a:latin typeface="Helvetica Light"/>
              </a:rPr>
              <a:t>Workshop Four</a:t>
            </a:r>
            <a:endParaRPr lang="en-GB" sz="3600" dirty="0">
              <a:solidFill>
                <a:srgbClr val="002060"/>
              </a:solidFill>
              <a:latin typeface="Helvetica Light"/>
            </a:endParaRPr>
          </a:p>
        </p:txBody>
      </p:sp>
      <p:sp>
        <p:nvSpPr>
          <p:cNvPr id="2" name="Subtitle 2">
            <a:extLst>
              <a:ext uri="{FF2B5EF4-FFF2-40B4-BE49-F238E27FC236}">
                <a16:creationId xmlns:a16="http://schemas.microsoft.com/office/drawing/2014/main" id="{C9D162FC-0D09-D741-AC7F-6A62359CC2F3}"/>
              </a:ext>
            </a:extLst>
          </p:cNvPr>
          <p:cNvSpPr txBox="1">
            <a:spLocks/>
          </p:cNvSpPr>
          <p:nvPr/>
        </p:nvSpPr>
        <p:spPr>
          <a:xfrm>
            <a:off x="2052844" y="3908029"/>
            <a:ext cx="8086311"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solidFill>
                  <a:srgbClr val="002060"/>
                </a:solidFill>
                <a:latin typeface="Helvetica Light" panose="020B0403020202020204" pitchFamily="34" charset="0"/>
              </a:rPr>
              <a:t>Dr.</a:t>
            </a:r>
            <a:r>
              <a:rPr lang="en-GB" dirty="0">
                <a:solidFill>
                  <a:srgbClr val="002060"/>
                </a:solidFill>
                <a:latin typeface="Helvetica Light" panose="020B0403020202020204" pitchFamily="34" charset="0"/>
              </a:rPr>
              <a:t> Alexander Hill</a:t>
            </a:r>
          </a:p>
          <a:p>
            <a:pPr marL="0" indent="0" algn="ctr">
              <a:buNone/>
            </a:pPr>
            <a:r>
              <a:rPr lang="en-GB" sz="2000" dirty="0" err="1">
                <a:solidFill>
                  <a:srgbClr val="002060"/>
                </a:solidFill>
                <a:latin typeface="Helvetica Light" panose="020B0403020202020204" pitchFamily="34" charset="0"/>
              </a:rPr>
              <a:t>a.d.hill@liverpool.ac.uk</a:t>
            </a:r>
            <a:endParaRPr lang="en-GB" sz="2000" dirty="0">
              <a:solidFill>
                <a:srgbClr val="002060"/>
              </a:solidFill>
              <a:latin typeface="Helvetica Light" panose="020B0403020202020204" pitchFamily="34" charset="0"/>
            </a:endParaRPr>
          </a:p>
          <a:p>
            <a:pPr algn="ctr"/>
            <a:endParaRPr lang="en-GB" dirty="0">
              <a:solidFill>
                <a:srgbClr val="002060"/>
              </a:solidFill>
              <a:latin typeface="Helvetica Light" panose="020B0403020202020204" pitchFamily="34" charset="0"/>
            </a:endParaRPr>
          </a:p>
        </p:txBody>
      </p:sp>
      <p:sp>
        <p:nvSpPr>
          <p:cNvPr id="4" name="TextBox 3">
            <a:extLst>
              <a:ext uri="{FF2B5EF4-FFF2-40B4-BE49-F238E27FC236}">
                <a16:creationId xmlns:a16="http://schemas.microsoft.com/office/drawing/2014/main" id="{FAAE268C-A640-593E-D159-C233F92FE23D}"/>
              </a:ext>
            </a:extLst>
          </p:cNvPr>
          <p:cNvSpPr txBox="1"/>
          <p:nvPr/>
        </p:nvSpPr>
        <p:spPr>
          <a:xfrm>
            <a:off x="9311839" y="114273"/>
            <a:ext cx="2058704" cy="369332"/>
          </a:xfrm>
          <a:prstGeom prst="rect">
            <a:avLst/>
          </a:prstGeom>
          <a:noFill/>
        </p:spPr>
        <p:txBody>
          <a:bodyPr wrap="square">
            <a:spAutoFit/>
          </a:bodyPr>
          <a:lstStyle/>
          <a:p>
            <a:r>
              <a:rPr lang="en-GB" sz="1800" dirty="0">
                <a:solidFill>
                  <a:srgbClr val="002060"/>
                </a:solidFill>
                <a:latin typeface="Helvetica Light" panose="020B0403020202020204" pitchFamily="34" charset="0"/>
              </a:rPr>
              <a:t>November 2024</a:t>
            </a:r>
            <a:endParaRPr lang="en-GB" dirty="0"/>
          </a:p>
        </p:txBody>
      </p:sp>
    </p:spTree>
    <p:extLst>
      <p:ext uri="{BB962C8B-B14F-4D97-AF65-F5344CB8AC3E}">
        <p14:creationId xmlns:p14="http://schemas.microsoft.com/office/powerpoint/2010/main" val="2793213847"/>
      </p:ext>
    </p:extLst>
  </p:cSld>
  <p:clrMapOvr>
    <a:masterClrMapping/>
  </p:clrMapOvr>
  <mc:AlternateContent xmlns:mc="http://schemas.openxmlformats.org/markup-compatibility/2006" xmlns:p14="http://schemas.microsoft.com/office/powerpoint/2010/main">
    <mc:Choice Requires="p14">
      <p:transition spd="slow" p14:dur="2000" advTm="5749"/>
    </mc:Choice>
    <mc:Fallback xmlns="">
      <p:transition spd="slow" advTm="5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6447-5D01-2409-D7D0-3A490AD59075}"/>
              </a:ext>
            </a:extLst>
          </p:cNvPr>
          <p:cNvSpPr>
            <a:spLocks noGrp="1"/>
          </p:cNvSpPr>
          <p:nvPr>
            <p:ph type="title"/>
          </p:nvPr>
        </p:nvSpPr>
        <p:spPr>
          <a:xfrm>
            <a:off x="913795" y="0"/>
            <a:ext cx="10353762" cy="1257300"/>
          </a:xfrm>
        </p:spPr>
        <p:txBody>
          <a:bodyPr/>
          <a:lstStyle/>
          <a:p>
            <a:r>
              <a:rPr lang="en-GB" dirty="0"/>
              <a:t>Naomi</a:t>
            </a:r>
          </a:p>
        </p:txBody>
      </p:sp>
      <p:sp>
        <p:nvSpPr>
          <p:cNvPr id="5" name="TextBox 4">
            <a:extLst>
              <a:ext uri="{FF2B5EF4-FFF2-40B4-BE49-F238E27FC236}">
                <a16:creationId xmlns:a16="http://schemas.microsoft.com/office/drawing/2014/main" id="{0D4F011E-D5F8-F492-8832-E3DDCDA02614}"/>
              </a:ext>
            </a:extLst>
          </p:cNvPr>
          <p:cNvSpPr txBox="1"/>
          <p:nvPr/>
        </p:nvSpPr>
        <p:spPr>
          <a:xfrm>
            <a:off x="225705" y="1257301"/>
            <a:ext cx="9844270" cy="2031325"/>
          </a:xfrm>
          <a:prstGeom prst="rect">
            <a:avLst/>
          </a:prstGeom>
          <a:solidFill>
            <a:schemeClr val="tx1">
              <a:lumMod val="95000"/>
            </a:schemeClr>
          </a:solidFill>
          <a:ln w="25400">
            <a:solidFill>
              <a:srgbClr val="002060"/>
            </a:solidFill>
          </a:ln>
        </p:spPr>
        <p:txBody>
          <a:bodyPr wrap="square">
            <a:spAutoFit/>
          </a:bodyPr>
          <a:lstStyle/>
          <a:p>
            <a:r>
              <a:rPr lang="en-GB" dirty="0">
                <a:solidFill>
                  <a:srgbClr val="002060"/>
                </a:solidFill>
              </a:rPr>
              <a:t>(base) </a:t>
            </a:r>
            <a:r>
              <a:rPr lang="en-GB" dirty="0" err="1">
                <a:solidFill>
                  <a:srgbClr val="002060"/>
                </a:solidFill>
              </a:rPr>
              <a:t>alexhill</a:t>
            </a:r>
            <a:r>
              <a:rPr lang="en-GB" dirty="0">
                <a:solidFill>
                  <a:srgbClr val="002060"/>
                </a:solidFill>
              </a:rPr>
              <a:t> at Alexs-MacBook-Air-2 in ~/Documents/UOL/LIVINNO/Teaching/C++_Workshops/2024/WORKSHOPS/WS4/Naomi</a:t>
            </a:r>
          </a:p>
          <a:p>
            <a:r>
              <a:rPr lang="en-GB" dirty="0">
                <a:solidFill>
                  <a:srgbClr val="002060"/>
                </a:solidFill>
              </a:rPr>
              <a:t>$ ls</a:t>
            </a:r>
          </a:p>
          <a:p>
            <a:r>
              <a:rPr lang="en-GB" dirty="0" err="1">
                <a:solidFill>
                  <a:srgbClr val="002060"/>
                </a:solidFill>
              </a:rPr>
              <a:t>runplot.sh</a:t>
            </a:r>
            <a:r>
              <a:rPr lang="en-GB" dirty="0">
                <a:solidFill>
                  <a:srgbClr val="002060"/>
                </a:solidFill>
              </a:rPr>
              <a:t>	week3hw.cpp</a:t>
            </a:r>
          </a:p>
          <a:p>
            <a:r>
              <a:rPr lang="en-GB" dirty="0">
                <a:solidFill>
                  <a:srgbClr val="002060"/>
                </a:solidFill>
              </a:rPr>
              <a:t>(base) </a:t>
            </a:r>
            <a:r>
              <a:rPr lang="en-GB" dirty="0" err="1">
                <a:solidFill>
                  <a:srgbClr val="002060"/>
                </a:solidFill>
              </a:rPr>
              <a:t>alexhill</a:t>
            </a:r>
            <a:r>
              <a:rPr lang="en-GB" dirty="0">
                <a:solidFill>
                  <a:srgbClr val="002060"/>
                </a:solidFill>
              </a:rPr>
              <a:t> at Alexs-MacBook-Air-2 in ~/Documents/UOL/LIVINNO/Teaching/C++_Workshops/2024/WORKSHOPS/WS4/Naomi</a:t>
            </a:r>
          </a:p>
          <a:p>
            <a:r>
              <a:rPr lang="en-GB" dirty="0">
                <a:solidFill>
                  <a:srgbClr val="002060"/>
                </a:solidFill>
              </a:rPr>
              <a:t>$ bash </a:t>
            </a:r>
            <a:r>
              <a:rPr lang="en-GB" dirty="0" err="1">
                <a:solidFill>
                  <a:srgbClr val="002060"/>
                </a:solidFill>
              </a:rPr>
              <a:t>runplot.sh</a:t>
            </a:r>
            <a:endParaRPr lang="en-GB" dirty="0">
              <a:solidFill>
                <a:srgbClr val="002060"/>
              </a:solidFill>
            </a:endParaRPr>
          </a:p>
        </p:txBody>
      </p:sp>
      <p:pic>
        <p:nvPicPr>
          <p:cNvPr id="7" name="Picture 6" descr="A graph of a function&#10;&#10;Description automatically generated">
            <a:extLst>
              <a:ext uri="{FF2B5EF4-FFF2-40B4-BE49-F238E27FC236}">
                <a16:creationId xmlns:a16="http://schemas.microsoft.com/office/drawing/2014/main" id="{4A7EBA56-BE20-2237-5020-BA0A0B652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864" y="3429000"/>
            <a:ext cx="3759229" cy="2831537"/>
          </a:xfrm>
          <a:prstGeom prst="rect">
            <a:avLst/>
          </a:prstGeom>
        </p:spPr>
      </p:pic>
      <p:sp>
        <p:nvSpPr>
          <p:cNvPr id="9" name="TextBox 8">
            <a:extLst>
              <a:ext uri="{FF2B5EF4-FFF2-40B4-BE49-F238E27FC236}">
                <a16:creationId xmlns:a16="http://schemas.microsoft.com/office/drawing/2014/main" id="{76D32FA5-F29A-A6A4-AE75-4DE4AA161335}"/>
              </a:ext>
            </a:extLst>
          </p:cNvPr>
          <p:cNvSpPr txBox="1"/>
          <p:nvPr/>
        </p:nvSpPr>
        <p:spPr>
          <a:xfrm>
            <a:off x="225705" y="3769481"/>
            <a:ext cx="4607552" cy="1754326"/>
          </a:xfrm>
          <a:prstGeom prst="rect">
            <a:avLst/>
          </a:prstGeom>
          <a:solidFill>
            <a:schemeClr val="bg1"/>
          </a:solidFill>
          <a:ln w="31750">
            <a:solidFill>
              <a:srgbClr val="00B0F0"/>
            </a:solidFill>
          </a:ln>
        </p:spPr>
        <p:txBody>
          <a:bodyPr wrap="square">
            <a:spAutoFit/>
          </a:bodyPr>
          <a:lstStyle/>
          <a:p>
            <a:r>
              <a:rPr lang="en-GB" b="0" dirty="0">
                <a:solidFill>
                  <a:srgbClr val="88846F"/>
                </a:solidFill>
                <a:effectLst/>
                <a:latin typeface="Menlo" panose="020B0609030804020204" pitchFamily="49" charset="0"/>
              </a:rPr>
              <a:t>#!/bin/</a:t>
            </a:r>
            <a:r>
              <a:rPr lang="en-GB" b="0" dirty="0" err="1">
                <a:solidFill>
                  <a:srgbClr val="88846F"/>
                </a:solidFill>
                <a:effectLst/>
                <a:latin typeface="Menlo" panose="020B0609030804020204" pitchFamily="49" charset="0"/>
              </a:rPr>
              <a:t>sh</a:t>
            </a:r>
            <a:endParaRPr lang="en-GB" b="0" dirty="0">
              <a:solidFill>
                <a:srgbClr val="F8F8F2"/>
              </a:solidFill>
              <a:effectLst/>
              <a:latin typeface="Menlo" panose="020B0609030804020204" pitchFamily="49" charset="0"/>
            </a:endParaRPr>
          </a:p>
          <a:p>
            <a:r>
              <a:rPr lang="en-GB" b="0" dirty="0">
                <a:solidFill>
                  <a:srgbClr val="A6E22E"/>
                </a:solidFill>
                <a:effectLst/>
                <a:latin typeface="Menlo" panose="020B0609030804020204" pitchFamily="49" charset="0"/>
              </a:rPr>
              <a:t>g++</a:t>
            </a:r>
            <a:r>
              <a:rPr lang="en-GB" b="0" dirty="0">
                <a:solidFill>
                  <a:srgbClr val="F8F8F2"/>
                </a:solidFill>
                <a:effectLst/>
                <a:latin typeface="Menlo" panose="020B0609030804020204" pitchFamily="49" charset="0"/>
              </a:rPr>
              <a:t> </a:t>
            </a:r>
            <a:r>
              <a:rPr lang="en-GB" b="0" dirty="0">
                <a:solidFill>
                  <a:srgbClr val="E6DB74"/>
                </a:solidFill>
                <a:effectLst/>
                <a:latin typeface="Menlo" panose="020B0609030804020204" pitchFamily="49" charset="0"/>
              </a:rPr>
              <a:t>week3hw.cpp</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-o</a:t>
            </a:r>
            <a:r>
              <a:rPr lang="en-GB" b="0" dirty="0">
                <a:solidFill>
                  <a:srgbClr val="F8F8F2"/>
                </a:solidFill>
                <a:effectLst/>
                <a:latin typeface="Menlo" panose="020B0609030804020204" pitchFamily="49" charset="0"/>
              </a:rPr>
              <a:t> </a:t>
            </a:r>
            <a:r>
              <a:rPr lang="en-GB" b="0" dirty="0">
                <a:solidFill>
                  <a:srgbClr val="E6DB74"/>
                </a:solidFill>
                <a:effectLst/>
                <a:latin typeface="Menlo" panose="020B0609030804020204" pitchFamily="49" charset="0"/>
              </a:rPr>
              <a:t>run</a:t>
            </a:r>
            <a:endParaRPr lang="en-GB" b="0" dirty="0">
              <a:solidFill>
                <a:srgbClr val="F8F8F2"/>
              </a:solidFill>
              <a:effectLst/>
              <a:latin typeface="Menlo" panose="020B0609030804020204" pitchFamily="49" charset="0"/>
            </a:endParaRPr>
          </a:p>
          <a:p>
            <a:r>
              <a:rPr lang="en-GB" b="0" dirty="0">
                <a:solidFill>
                  <a:srgbClr val="A6E22E"/>
                </a:solidFill>
                <a:effectLst/>
                <a:latin typeface="Menlo" panose="020B0609030804020204" pitchFamily="49" charset="0"/>
              </a:rPr>
              <a:t>./run</a:t>
            </a:r>
            <a:endParaRPr lang="en-GB" b="0" dirty="0">
              <a:solidFill>
                <a:srgbClr val="F8F8F2"/>
              </a:solidFill>
              <a:effectLst/>
              <a:latin typeface="Menlo" panose="020B0609030804020204" pitchFamily="49" charset="0"/>
            </a:endParaRPr>
          </a:p>
          <a:p>
            <a:r>
              <a:rPr lang="en-GB" b="0" dirty="0">
                <a:solidFill>
                  <a:srgbClr val="A6E22E"/>
                </a:solidFill>
                <a:effectLst/>
                <a:latin typeface="Menlo" panose="020B0609030804020204" pitchFamily="49" charset="0"/>
              </a:rPr>
              <a:t>python</a:t>
            </a:r>
            <a:r>
              <a:rPr lang="en-GB" b="0" dirty="0">
                <a:solidFill>
                  <a:srgbClr val="F8F8F2"/>
                </a:solidFill>
                <a:effectLst/>
                <a:latin typeface="Menlo" panose="020B0609030804020204" pitchFamily="49" charset="0"/>
              </a:rPr>
              <a:t> </a:t>
            </a:r>
            <a:r>
              <a:rPr lang="en-GB" b="0" dirty="0" err="1">
                <a:solidFill>
                  <a:srgbClr val="E6DB74"/>
                </a:solidFill>
                <a:effectLst/>
                <a:latin typeface="Menlo" panose="020B0609030804020204" pitchFamily="49" charset="0"/>
              </a:rPr>
              <a:t>plot.py</a:t>
            </a:r>
            <a:endParaRPr lang="en-GB" b="0" dirty="0">
              <a:solidFill>
                <a:srgbClr val="F8F8F2"/>
              </a:solidFill>
              <a:effectLst/>
              <a:latin typeface="Menlo" panose="020B0609030804020204" pitchFamily="49" charset="0"/>
            </a:endParaRPr>
          </a:p>
          <a:p>
            <a:br>
              <a:rPr lang="en-GB" b="0" dirty="0">
                <a:solidFill>
                  <a:srgbClr val="F8F8F2"/>
                </a:solidFill>
                <a:effectLst/>
                <a:latin typeface="Menlo" panose="020B0609030804020204" pitchFamily="49" charset="0"/>
              </a:rPr>
            </a:br>
            <a:endParaRPr lang="en-GB"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285512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1F04-7FD7-8EA1-0796-83F44A9D638D}"/>
              </a:ext>
            </a:extLst>
          </p:cNvPr>
          <p:cNvSpPr>
            <a:spLocks noGrp="1"/>
          </p:cNvSpPr>
          <p:nvPr>
            <p:ph type="title"/>
          </p:nvPr>
        </p:nvSpPr>
        <p:spPr>
          <a:xfrm>
            <a:off x="913795" y="0"/>
            <a:ext cx="10353762" cy="1257300"/>
          </a:xfrm>
        </p:spPr>
        <p:txBody>
          <a:bodyPr/>
          <a:lstStyle/>
          <a:p>
            <a:r>
              <a:rPr lang="en-GB" dirty="0"/>
              <a:t>Naomi</a:t>
            </a:r>
          </a:p>
        </p:txBody>
      </p:sp>
      <p:sp>
        <p:nvSpPr>
          <p:cNvPr id="5" name="TextBox 4">
            <a:extLst>
              <a:ext uri="{FF2B5EF4-FFF2-40B4-BE49-F238E27FC236}">
                <a16:creationId xmlns:a16="http://schemas.microsoft.com/office/drawing/2014/main" id="{F18BE480-1E75-8DB6-13E5-9DEF0C1AFAD4}"/>
              </a:ext>
            </a:extLst>
          </p:cNvPr>
          <p:cNvSpPr txBox="1"/>
          <p:nvPr/>
        </p:nvSpPr>
        <p:spPr>
          <a:xfrm>
            <a:off x="0" y="1097592"/>
            <a:ext cx="6967958" cy="4662815"/>
          </a:xfrm>
          <a:prstGeom prst="rect">
            <a:avLst/>
          </a:prstGeom>
          <a:solidFill>
            <a:schemeClr val="bg1"/>
          </a:solidFill>
          <a:ln w="31750">
            <a:solidFill>
              <a:srgbClr val="FF0000"/>
            </a:solidFill>
          </a:ln>
        </p:spPr>
        <p:txBody>
          <a:bodyPr wrap="square">
            <a:spAutoFit/>
          </a:bodyPr>
          <a:lstStyle/>
          <a:p>
            <a:r>
              <a:rPr lang="en-GB" sz="1100" b="0" dirty="0">
                <a:solidFill>
                  <a:srgbClr val="F92672"/>
                </a:solidFill>
                <a:effectLst/>
                <a:latin typeface="Menlo" panose="020B0609030804020204" pitchFamily="49" charset="0"/>
              </a:rPr>
              <a:t>#include</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&lt;iostream&gt;</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#include</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&lt;</a:t>
            </a:r>
            <a:r>
              <a:rPr lang="en-GB" sz="1100" b="0" dirty="0" err="1">
                <a:solidFill>
                  <a:srgbClr val="E6DB74"/>
                </a:solidFill>
                <a:effectLst/>
                <a:latin typeface="Menlo" panose="020B0609030804020204" pitchFamily="49" charset="0"/>
              </a:rPr>
              <a:t>cmath</a:t>
            </a:r>
            <a:r>
              <a:rPr lang="en-GB" sz="1100" b="0" dirty="0">
                <a:solidFill>
                  <a:srgbClr val="E6DB74"/>
                </a:solidFill>
                <a:effectLst/>
                <a:latin typeface="Menlo" panose="020B0609030804020204" pitchFamily="49" charset="0"/>
              </a:rPr>
              <a:t>&gt;</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#include</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&lt;vector&gt;</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#include</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&lt;string&gt;</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#include</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&lt;</a:t>
            </a:r>
            <a:r>
              <a:rPr lang="en-GB" sz="1100" b="0" dirty="0" err="1">
                <a:solidFill>
                  <a:srgbClr val="E6DB74"/>
                </a:solidFill>
                <a:effectLst/>
                <a:latin typeface="Menlo" panose="020B0609030804020204" pitchFamily="49" charset="0"/>
              </a:rPr>
              <a:t>fstream</a:t>
            </a:r>
            <a:r>
              <a:rPr lang="en-GB" sz="1100" b="0" dirty="0">
                <a:solidFill>
                  <a:srgbClr val="E6DB74"/>
                </a:solidFill>
                <a:effectLst/>
                <a:latin typeface="Menlo" panose="020B0609030804020204" pitchFamily="49" charset="0"/>
              </a:rPr>
              <a:t>&gt;</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using</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namespace</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std</a:t>
            </a:r>
            <a:r>
              <a:rPr lang="en-GB" sz="1100" b="0" dirty="0">
                <a:solidFill>
                  <a:srgbClr val="F8F8F2"/>
                </a:solidFill>
                <a:effectLst/>
                <a:latin typeface="Menlo" panose="020B0609030804020204" pitchFamily="49" charset="0"/>
              </a:rPr>
              <a:t>; </a:t>
            </a:r>
          </a:p>
          <a:p>
            <a:r>
              <a:rPr lang="en-GB" sz="1100" b="0" i="1" dirty="0">
                <a:solidFill>
                  <a:srgbClr val="66D9EF"/>
                </a:solidFill>
                <a:effectLst/>
                <a:latin typeface="Menlo" panose="020B0609030804020204" pitchFamily="49" charset="0"/>
              </a:rPr>
              <a:t>void</a:t>
            </a:r>
            <a:r>
              <a:rPr lang="en-GB" sz="1100" b="0" dirty="0">
                <a:solidFill>
                  <a:srgbClr val="F8F8F2"/>
                </a:solidFill>
                <a:effectLst/>
                <a:latin typeface="Menlo" panose="020B0609030804020204" pitchFamily="49" charset="0"/>
              </a:rPr>
              <a:t> </a:t>
            </a:r>
            <a:r>
              <a:rPr lang="en-GB" sz="1100" b="0" dirty="0" err="1">
                <a:solidFill>
                  <a:srgbClr val="A6E22E"/>
                </a:solidFill>
                <a:effectLst/>
                <a:latin typeface="Menlo" panose="020B0609030804020204" pitchFamily="49" charset="0"/>
              </a:rPr>
              <a:t>write_out</a:t>
            </a:r>
            <a:r>
              <a:rPr lang="en-GB" sz="1100" b="0" dirty="0">
                <a:solidFill>
                  <a:srgbClr val="F8F8F2"/>
                </a:solidFill>
                <a:effectLst/>
                <a:latin typeface="Menlo" panose="020B0609030804020204" pitchFamily="49" charset="0"/>
              </a:rPr>
              <a:t>(</a:t>
            </a:r>
            <a:r>
              <a:rPr lang="en-GB" sz="1100" b="0" u="sng" dirty="0">
                <a:solidFill>
                  <a:srgbClr val="A6E22E"/>
                </a:solidFill>
                <a:effectLst/>
                <a:latin typeface="Menlo" panose="020B0609030804020204" pitchFamily="49" charset="0"/>
              </a:rPr>
              <a:t>string</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filename</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vector</a:t>
            </a:r>
            <a:r>
              <a:rPr lang="en-GB" sz="1100" b="0" dirty="0">
                <a:solidFill>
                  <a:srgbClr val="F8F8F2"/>
                </a:solidFill>
                <a:effectLst/>
                <a:latin typeface="Menlo" panose="020B0609030804020204" pitchFamily="49" charset="0"/>
              </a:rPr>
              <a:t>&lt;</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&gt;</a:t>
            </a:r>
            <a:r>
              <a:rPr lang="en-GB" sz="1100" b="0" dirty="0">
                <a:solidFill>
                  <a:srgbClr val="F92672"/>
                </a:solidFill>
                <a:effectLst/>
                <a:latin typeface="Menlo" panose="020B0609030804020204" pitchFamily="49" charset="0"/>
              </a:rPr>
              <a:t>&amp;</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input</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vector</a:t>
            </a:r>
            <a:r>
              <a:rPr lang="en-GB" sz="1100" b="0" dirty="0">
                <a:solidFill>
                  <a:srgbClr val="F8F8F2"/>
                </a:solidFill>
                <a:effectLst/>
                <a:latin typeface="Menlo" panose="020B0609030804020204" pitchFamily="49" charset="0"/>
              </a:rPr>
              <a:t>&lt;</a:t>
            </a:r>
            <a:r>
              <a:rPr lang="en-GB" sz="1100" b="0" i="1" dirty="0">
                <a:solidFill>
                  <a:srgbClr val="66D9EF"/>
                </a:solidFill>
                <a:effectLst/>
                <a:latin typeface="Menlo" panose="020B0609030804020204" pitchFamily="49" charset="0"/>
              </a:rPr>
              <a:t>double</a:t>
            </a:r>
            <a:r>
              <a:rPr lang="en-GB" sz="1100" b="0" dirty="0">
                <a:solidFill>
                  <a:srgbClr val="F8F8F2"/>
                </a:solidFill>
                <a:effectLst/>
                <a:latin typeface="Menlo" panose="020B0609030804020204" pitchFamily="49" charset="0"/>
              </a:rPr>
              <a:t>&gt;</a:t>
            </a:r>
            <a:r>
              <a:rPr lang="en-GB" sz="1100" b="0" dirty="0">
                <a:solidFill>
                  <a:srgbClr val="F92672"/>
                </a:solidFill>
                <a:effectLst/>
                <a:latin typeface="Menlo" panose="020B0609030804020204" pitchFamily="49" charset="0"/>
              </a:rPr>
              <a:t>&amp;</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output</a:t>
            </a:r>
            <a:r>
              <a:rPr lang="en-GB" sz="1100" b="0" dirty="0">
                <a:solidFill>
                  <a:srgbClr val="F8F8F2"/>
                </a:solidFill>
                <a:effectLst/>
                <a:latin typeface="Menlo" panose="020B0609030804020204" pitchFamily="49" charset="0"/>
              </a:rPr>
              <a:t>) {</a:t>
            </a:r>
          </a:p>
          <a:p>
            <a:r>
              <a:rPr lang="en-GB" sz="1100" b="0" dirty="0" err="1">
                <a:solidFill>
                  <a:srgbClr val="F8F8F2"/>
                </a:solidFill>
                <a:effectLst/>
                <a:latin typeface="Menlo" panose="020B0609030804020204" pitchFamily="49" charset="0"/>
              </a:rPr>
              <a:t>ofstream</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err="1">
                <a:solidFill>
                  <a:srgbClr val="A6E22E"/>
                </a:solidFill>
                <a:effectLst/>
                <a:latin typeface="Menlo" panose="020B0609030804020204" pitchFamily="49" charset="0"/>
              </a:rPr>
              <a:t>open</a:t>
            </a:r>
            <a:r>
              <a:rPr lang="en-GB" sz="1100" b="0" dirty="0">
                <a:solidFill>
                  <a:srgbClr val="F8F8F2"/>
                </a:solidFill>
                <a:effectLst/>
                <a:latin typeface="Menlo" panose="020B0609030804020204" pitchFamily="49" charset="0"/>
              </a:rPr>
              <a:t> (filename);</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"import </a:t>
            </a:r>
            <a:r>
              <a:rPr lang="en-GB" sz="1100" b="0" dirty="0" err="1">
                <a:solidFill>
                  <a:srgbClr val="E6DB74"/>
                </a:solidFill>
                <a:effectLst/>
                <a:latin typeface="Menlo" panose="020B0609030804020204" pitchFamily="49" charset="0"/>
              </a:rPr>
              <a:t>numpy</a:t>
            </a:r>
            <a:r>
              <a:rPr lang="en-GB" sz="1100" b="0" dirty="0">
                <a:solidFill>
                  <a:srgbClr val="E6DB74"/>
                </a:solidFill>
                <a:effectLst/>
                <a:latin typeface="Menlo" panose="020B0609030804020204" pitchFamily="49" charset="0"/>
              </a:rPr>
              <a:t> as np"</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"import </a:t>
            </a:r>
            <a:r>
              <a:rPr lang="en-GB" sz="1100" b="0" dirty="0" err="1">
                <a:solidFill>
                  <a:srgbClr val="E6DB74"/>
                </a:solidFill>
                <a:effectLst/>
                <a:latin typeface="Menlo" panose="020B0609030804020204" pitchFamily="49" charset="0"/>
              </a:rPr>
              <a:t>matplotlib.pyplot</a:t>
            </a:r>
            <a:r>
              <a:rPr lang="en-GB" sz="1100" b="0" dirty="0">
                <a:solidFill>
                  <a:srgbClr val="E6DB74"/>
                </a:solidFill>
                <a:effectLst/>
                <a:latin typeface="Menlo" panose="020B0609030804020204" pitchFamily="49" charset="0"/>
              </a:rPr>
              <a:t> as </a:t>
            </a:r>
            <a:r>
              <a:rPr lang="en-GB" sz="1100" b="0" dirty="0" err="1">
                <a:solidFill>
                  <a:srgbClr val="E6DB74"/>
                </a:solidFill>
                <a:effectLst/>
                <a:latin typeface="Menlo" panose="020B0609030804020204" pitchFamily="49" charset="0"/>
              </a:rPr>
              <a:t>plt</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"x = </a:t>
            </a:r>
            <a:r>
              <a:rPr lang="en-GB" sz="1100" b="0" dirty="0" err="1">
                <a:solidFill>
                  <a:srgbClr val="E6DB74"/>
                </a:solidFill>
                <a:effectLst/>
                <a:latin typeface="Menlo" panose="020B0609030804020204" pitchFamily="49" charset="0"/>
              </a:rPr>
              <a:t>np.array</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0</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input.</a:t>
            </a:r>
            <a:r>
              <a:rPr lang="en-GB" sz="1100" b="0" dirty="0" err="1">
                <a:solidFill>
                  <a:srgbClr val="A6E22E"/>
                </a:solidFill>
                <a:effectLst/>
                <a:latin typeface="Menlo" panose="020B0609030804020204" pitchFamily="49" charset="0"/>
              </a:rPr>
              <a:t>size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input[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 "</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"y = </a:t>
            </a:r>
            <a:r>
              <a:rPr lang="en-GB" sz="1100" b="0" dirty="0" err="1">
                <a:solidFill>
                  <a:srgbClr val="E6DB74"/>
                </a:solidFill>
                <a:effectLst/>
                <a:latin typeface="Menlo" panose="020B0609030804020204" pitchFamily="49" charset="0"/>
              </a:rPr>
              <a:t>np.array</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0</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output.</a:t>
            </a:r>
            <a:r>
              <a:rPr lang="en-GB" sz="1100" b="0" dirty="0" err="1">
                <a:solidFill>
                  <a:srgbClr val="A6E22E"/>
                </a:solidFill>
                <a:effectLst/>
                <a:latin typeface="Menlo" panose="020B0609030804020204" pitchFamily="49" charset="0"/>
              </a:rPr>
              <a:t>size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output[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 "</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plt.figure</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plt.plot</a:t>
            </a:r>
            <a:r>
              <a:rPr lang="en-GB" sz="1100" b="0" dirty="0">
                <a:solidFill>
                  <a:srgbClr val="E6DB74"/>
                </a:solidFill>
                <a:effectLst/>
                <a:latin typeface="Menlo" panose="020B0609030804020204" pitchFamily="49" charset="0"/>
              </a:rPr>
              <a:t>(x, y)"</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plt.show</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myfile.</a:t>
            </a:r>
            <a:r>
              <a:rPr lang="en-GB" sz="1100" b="0" dirty="0" err="1">
                <a:solidFill>
                  <a:srgbClr val="A6E22E"/>
                </a:solidFill>
                <a:effectLst/>
                <a:latin typeface="Menlo" panose="020B0609030804020204" pitchFamily="49" charset="0"/>
              </a:rPr>
              <a:t>close</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endParaRPr lang="en-GB" sz="1100" b="0" dirty="0">
              <a:solidFill>
                <a:srgbClr val="F8F8F2"/>
              </a:solidFill>
              <a:effectLst/>
              <a:latin typeface="Menlo" panose="020B0609030804020204" pitchFamily="49" charset="0"/>
            </a:endParaRPr>
          </a:p>
        </p:txBody>
      </p:sp>
      <p:sp>
        <p:nvSpPr>
          <p:cNvPr id="6" name="TextBox 5">
            <a:extLst>
              <a:ext uri="{FF2B5EF4-FFF2-40B4-BE49-F238E27FC236}">
                <a16:creationId xmlns:a16="http://schemas.microsoft.com/office/drawing/2014/main" id="{6B8150DF-0138-6BAB-AEFC-4F60F44A98B9}"/>
              </a:ext>
            </a:extLst>
          </p:cNvPr>
          <p:cNvSpPr txBox="1"/>
          <p:nvPr/>
        </p:nvSpPr>
        <p:spPr>
          <a:xfrm>
            <a:off x="5934435" y="2884727"/>
            <a:ext cx="5333122" cy="3308598"/>
          </a:xfrm>
          <a:prstGeom prst="rect">
            <a:avLst/>
          </a:prstGeom>
          <a:solidFill>
            <a:schemeClr val="bg1"/>
          </a:solidFill>
          <a:ln w="31750">
            <a:solidFill>
              <a:srgbClr val="FF0000"/>
            </a:solidFill>
          </a:ln>
        </p:spPr>
        <p:txBody>
          <a:bodyPr wrap="square">
            <a:spAutoFit/>
          </a:bodyPr>
          <a:lstStyle/>
          <a:p>
            <a:r>
              <a:rPr lang="en-GB" sz="1100" b="0" i="1" dirty="0">
                <a:solidFill>
                  <a:srgbClr val="66D9EF"/>
                </a:solidFill>
                <a:effectLst/>
                <a:latin typeface="Menlo" panose="020B0609030804020204" pitchFamily="49" charset="0"/>
              </a:rPr>
              <a:t>void</a:t>
            </a:r>
            <a:r>
              <a:rPr lang="en-GB" sz="1100" b="0" dirty="0">
                <a:solidFill>
                  <a:srgbClr val="F8F8F2"/>
                </a:solidFill>
                <a:effectLst/>
                <a:latin typeface="Menlo" panose="020B0609030804020204" pitchFamily="49" charset="0"/>
              </a:rPr>
              <a:t> </a:t>
            </a:r>
            <a:r>
              <a:rPr lang="en-GB" sz="1100" b="0" dirty="0" err="1">
                <a:solidFill>
                  <a:srgbClr val="A6E22E"/>
                </a:solidFill>
                <a:effectLst/>
                <a:latin typeface="Menlo" panose="020B0609030804020204" pitchFamily="49" charset="0"/>
              </a:rPr>
              <a:t>func</a:t>
            </a:r>
            <a:r>
              <a:rPr lang="en-GB" sz="1100" b="0" dirty="0">
                <a:solidFill>
                  <a:srgbClr val="F8F8F2"/>
                </a:solidFill>
                <a:effectLst/>
                <a:latin typeface="Menlo" panose="020B0609030804020204" pitchFamily="49" charset="0"/>
              </a:rPr>
              <a:t>(</a:t>
            </a:r>
            <a:r>
              <a:rPr lang="en-GB" sz="1100" b="0" u="sng" dirty="0">
                <a:solidFill>
                  <a:srgbClr val="A6E22E"/>
                </a:solidFill>
                <a:effectLst/>
                <a:latin typeface="Menlo" panose="020B0609030804020204" pitchFamily="49" charset="0"/>
              </a:rPr>
              <a:t>vector</a:t>
            </a:r>
            <a:r>
              <a:rPr lang="en-GB" sz="1100" b="0" dirty="0">
                <a:solidFill>
                  <a:srgbClr val="F8F8F2"/>
                </a:solidFill>
                <a:effectLst/>
                <a:latin typeface="Menlo" panose="020B0609030804020204" pitchFamily="49" charset="0"/>
              </a:rPr>
              <a:t>&lt;</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&gt;</a:t>
            </a:r>
            <a:r>
              <a:rPr lang="en-GB" sz="1100" b="0" dirty="0">
                <a:solidFill>
                  <a:srgbClr val="F92672"/>
                </a:solidFill>
                <a:effectLst/>
                <a:latin typeface="Menlo" panose="020B0609030804020204" pitchFamily="49" charset="0"/>
              </a:rPr>
              <a:t>&amp;</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input</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vector</a:t>
            </a:r>
            <a:r>
              <a:rPr lang="en-GB" sz="1100" b="0" dirty="0">
                <a:solidFill>
                  <a:srgbClr val="F8F8F2"/>
                </a:solidFill>
                <a:effectLst/>
                <a:latin typeface="Menlo" panose="020B0609030804020204" pitchFamily="49" charset="0"/>
              </a:rPr>
              <a:t>&lt;</a:t>
            </a:r>
            <a:r>
              <a:rPr lang="en-GB" sz="1100" b="0" i="1" dirty="0">
                <a:solidFill>
                  <a:srgbClr val="66D9EF"/>
                </a:solidFill>
                <a:effectLst/>
                <a:latin typeface="Menlo" panose="020B0609030804020204" pitchFamily="49" charset="0"/>
              </a:rPr>
              <a:t>double</a:t>
            </a:r>
            <a:r>
              <a:rPr lang="en-GB" sz="1100" b="0" dirty="0">
                <a:solidFill>
                  <a:srgbClr val="F8F8F2"/>
                </a:solidFill>
                <a:effectLst/>
                <a:latin typeface="Menlo" panose="020B0609030804020204" pitchFamily="49" charset="0"/>
              </a:rPr>
              <a:t>&gt;</a:t>
            </a:r>
            <a:r>
              <a:rPr lang="en-GB" sz="1100" b="0" dirty="0">
                <a:solidFill>
                  <a:srgbClr val="F92672"/>
                </a:solidFill>
                <a:effectLst/>
                <a:latin typeface="Menlo" panose="020B0609030804020204" pitchFamily="49" charset="0"/>
              </a:rPr>
              <a:t>&amp;</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output</a:t>
            </a:r>
            <a:r>
              <a:rPr lang="en-GB" sz="1100" b="0" dirty="0">
                <a:solidFill>
                  <a:srgbClr val="F8F8F2"/>
                </a:solidFill>
                <a:effectLst/>
                <a:latin typeface="Menlo" panose="020B0609030804020204" pitchFamily="49" charset="0"/>
              </a:rPr>
              <a:t>) {</a:t>
            </a:r>
          </a:p>
          <a:p>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0</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input.</a:t>
            </a:r>
            <a:r>
              <a:rPr lang="en-GB" sz="1100" b="0" dirty="0" err="1">
                <a:solidFill>
                  <a:srgbClr val="A6E22E"/>
                </a:solidFill>
                <a:effectLst/>
                <a:latin typeface="Menlo" panose="020B0609030804020204" pitchFamily="49" charset="0"/>
              </a:rPr>
              <a:t>size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output[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6E22E"/>
                </a:solidFill>
                <a:effectLst/>
                <a:latin typeface="Menlo" panose="020B0609030804020204" pitchFamily="49" charset="0"/>
              </a:rPr>
              <a:t>exp</a:t>
            </a:r>
            <a:r>
              <a:rPr lang="en-GB" sz="1100" b="0" dirty="0">
                <a:solidFill>
                  <a:srgbClr val="F8F8F2"/>
                </a:solidFill>
                <a:effectLst/>
                <a:latin typeface="Menlo" panose="020B0609030804020204" pitchFamily="49" charset="0"/>
              </a:rPr>
              <a:t>(</a:t>
            </a:r>
            <a:r>
              <a:rPr lang="en-GB" sz="1100" b="0" dirty="0">
                <a:solidFill>
                  <a:srgbClr val="F92672"/>
                </a:solidFill>
                <a:effectLst/>
                <a:latin typeface="Menlo" panose="020B0609030804020204" pitchFamily="49" charset="0"/>
              </a:rPr>
              <a:t>-</a:t>
            </a:r>
            <a:r>
              <a:rPr lang="en-GB" sz="1100" b="0" dirty="0">
                <a:solidFill>
                  <a:srgbClr val="AE81FF"/>
                </a:solidFill>
                <a:effectLst/>
                <a:latin typeface="Menlo" panose="020B0609030804020204" pitchFamily="49" charset="0"/>
              </a:rPr>
              <a:t>1</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6E22E"/>
                </a:solidFill>
                <a:effectLst/>
                <a:latin typeface="Menlo" panose="020B0609030804020204" pitchFamily="49" charset="0"/>
              </a:rPr>
              <a:t>pow</a:t>
            </a:r>
            <a:r>
              <a:rPr lang="en-GB" sz="1100" b="0" dirty="0">
                <a:solidFill>
                  <a:srgbClr val="F8F8F2"/>
                </a:solidFill>
                <a:effectLst/>
                <a:latin typeface="Menlo" panose="020B0609030804020204" pitchFamily="49" charset="0"/>
              </a:rPr>
              <a:t>(input[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2</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endParaRPr lang="en-GB" sz="1100" b="0" dirty="0">
              <a:solidFill>
                <a:srgbClr val="F8F8F2"/>
              </a:solidFill>
              <a:effectLst/>
              <a:latin typeface="Menlo" panose="020B0609030804020204" pitchFamily="49" charset="0"/>
            </a:endParaRPr>
          </a:p>
          <a:p>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a:solidFill>
                  <a:srgbClr val="A6E22E"/>
                </a:solidFill>
                <a:effectLst/>
                <a:latin typeface="Menlo" panose="020B0609030804020204" pitchFamily="49" charset="0"/>
              </a:rPr>
              <a:t>main</a:t>
            </a:r>
            <a:r>
              <a:rPr lang="en-GB" sz="1100" b="0" dirty="0">
                <a:solidFill>
                  <a:srgbClr val="F8F8F2"/>
                </a:solidFill>
                <a:effectLst/>
                <a:latin typeface="Menlo" panose="020B0609030804020204" pitchFamily="49" charset="0"/>
              </a:rPr>
              <a:t>() {</a:t>
            </a:r>
          </a:p>
          <a:p>
            <a:r>
              <a:rPr lang="en-GB" sz="1100" b="0" dirty="0">
                <a:solidFill>
                  <a:srgbClr val="88846F"/>
                </a:solidFill>
                <a:effectLst/>
                <a:latin typeface="Menlo" panose="020B0609030804020204" pitchFamily="49" charset="0"/>
              </a:rPr>
              <a:t>// Create a vector of integers from -5 to 5</a:t>
            </a:r>
            <a:endParaRPr lang="en-GB" sz="1100" b="0" dirty="0">
              <a:solidFill>
                <a:srgbClr val="F8F8F2"/>
              </a:solidFill>
              <a:effectLst/>
              <a:latin typeface="Menlo" panose="020B0609030804020204" pitchFamily="49" charset="0"/>
            </a:endParaRPr>
          </a:p>
          <a:p>
            <a:r>
              <a:rPr lang="en-GB" sz="1100" b="0" dirty="0">
                <a:solidFill>
                  <a:srgbClr val="F8F8F2"/>
                </a:solidFill>
                <a:effectLst/>
                <a:latin typeface="Menlo" panose="020B0609030804020204" pitchFamily="49" charset="0"/>
              </a:rPr>
              <a:t>vector</a:t>
            </a:r>
            <a:r>
              <a:rPr lang="en-GB" sz="1100" b="0" dirty="0">
                <a:solidFill>
                  <a:srgbClr val="F92672"/>
                </a:solidFill>
                <a:effectLst/>
                <a:latin typeface="Menlo" panose="020B0609030804020204" pitchFamily="49" charset="0"/>
              </a:rPr>
              <a:t>&lt;</a:t>
            </a:r>
            <a:r>
              <a:rPr lang="en-GB" sz="1100" b="0" i="1" dirty="0">
                <a:solidFill>
                  <a:srgbClr val="66D9EF"/>
                </a:solidFill>
                <a:effectLst/>
                <a:latin typeface="Menlo" panose="020B0609030804020204" pitchFamily="49" charset="0"/>
              </a:rPr>
              <a:t>int</a:t>
            </a:r>
            <a:r>
              <a:rPr lang="en-GB" sz="1100" b="0" dirty="0">
                <a:solidFill>
                  <a:srgbClr val="F92672"/>
                </a:solidFill>
                <a:effectLst/>
                <a:latin typeface="Menlo" panose="020B0609030804020204" pitchFamily="49" charset="0"/>
              </a:rPr>
              <a:t>&gt;</a:t>
            </a:r>
            <a:r>
              <a:rPr lang="en-GB" sz="1100" b="0" dirty="0">
                <a:solidFill>
                  <a:srgbClr val="F8F8F2"/>
                </a:solidFill>
                <a:effectLst/>
                <a:latin typeface="Menlo" panose="020B0609030804020204" pitchFamily="49" charset="0"/>
              </a:rPr>
              <a:t> input;</a:t>
            </a:r>
          </a:p>
          <a:p>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k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10</a:t>
            </a:r>
            <a:r>
              <a:rPr lang="en-GB" sz="1100" b="0" dirty="0">
                <a:solidFill>
                  <a:srgbClr val="F8F8F2"/>
                </a:solidFill>
                <a:effectLst/>
                <a:latin typeface="Menlo" panose="020B0609030804020204" pitchFamily="49" charset="0"/>
              </a:rPr>
              <a:t>;</a:t>
            </a:r>
          </a:p>
          <a:p>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k; </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a:t>
            </a:r>
            <a:r>
              <a:rPr lang="en-GB" sz="1100" b="0" dirty="0">
                <a:solidFill>
                  <a:srgbClr val="F8F8F2"/>
                </a:solidFill>
                <a:effectLst/>
                <a:latin typeface="Menlo" panose="020B0609030804020204" pitchFamily="49" charset="0"/>
              </a:rPr>
              <a:t> k; </a:t>
            </a:r>
            <a:r>
              <a:rPr lang="en-GB" sz="1100" b="0" dirty="0">
                <a:solidFill>
                  <a:srgbClr val="F92672"/>
                </a:solidFill>
                <a:effectLst/>
                <a:latin typeface="Menlo" panose="020B0609030804020204" pitchFamily="49" charset="0"/>
              </a:rPr>
              <a: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 {</a:t>
            </a:r>
          </a:p>
          <a:p>
            <a:r>
              <a:rPr lang="en-GB" sz="1100" b="0" dirty="0" err="1">
                <a:solidFill>
                  <a:srgbClr val="F8F8F2"/>
                </a:solidFill>
                <a:effectLst/>
                <a:latin typeface="Menlo" panose="020B0609030804020204" pitchFamily="49" charset="0"/>
              </a:rPr>
              <a:t>input.</a:t>
            </a:r>
            <a:r>
              <a:rPr lang="en-GB" sz="1100" b="0" dirty="0" err="1">
                <a:solidFill>
                  <a:srgbClr val="A6E22E"/>
                </a:solidFill>
                <a:effectLst/>
                <a:latin typeface="Menlo" panose="020B0609030804020204" pitchFamily="49" charset="0"/>
              </a:rPr>
              <a:t>push_back</a:t>
            </a:r>
            <a:r>
              <a:rPr lang="en-GB" sz="1100" b="0" dirty="0">
                <a:solidFill>
                  <a:srgbClr val="F8F8F2"/>
                </a:solidFill>
                <a:effectLst/>
                <a:latin typeface="Menlo" panose="020B0609030804020204" pitchFamily="49" charset="0"/>
              </a:rPr>
              <a:t>(</a:t>
            </a:r>
            <a:r>
              <a:rPr lang="en-GB" sz="1100" b="0" dirty="0" err="1">
                <a:solidFill>
                  <a:srgbClr val="F8F8F2"/>
                </a:solidFill>
                <a:effectLst/>
                <a:latin typeface="Menlo" panose="020B0609030804020204" pitchFamily="49" charset="0"/>
              </a:rPr>
              <a:t>i</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a:solidFill>
                  <a:srgbClr val="F8F8F2"/>
                </a:solidFill>
                <a:effectLst/>
                <a:latin typeface="Menlo" panose="020B0609030804020204" pitchFamily="49" charset="0"/>
              </a:rPr>
              <a:t>vector</a:t>
            </a:r>
            <a:r>
              <a:rPr lang="en-GB" sz="1100" b="0" dirty="0">
                <a:solidFill>
                  <a:srgbClr val="F92672"/>
                </a:solidFill>
                <a:effectLst/>
                <a:latin typeface="Menlo" panose="020B0609030804020204" pitchFamily="49" charset="0"/>
              </a:rPr>
              <a:t>&lt;</a:t>
            </a:r>
            <a:r>
              <a:rPr lang="en-GB" sz="1100" b="0" i="1" dirty="0">
                <a:solidFill>
                  <a:srgbClr val="66D9EF"/>
                </a:solidFill>
                <a:effectLst/>
                <a:latin typeface="Menlo" panose="020B0609030804020204" pitchFamily="49" charset="0"/>
              </a:rPr>
              <a:t>double</a:t>
            </a:r>
            <a:r>
              <a:rPr lang="en-GB" sz="1100" b="0" dirty="0">
                <a:solidFill>
                  <a:srgbClr val="F92672"/>
                </a:solidFill>
                <a:effectLst/>
                <a:latin typeface="Menlo" panose="020B0609030804020204" pitchFamily="49" charset="0"/>
              </a:rPr>
              <a:t>&gt;</a:t>
            </a:r>
            <a:r>
              <a:rPr lang="en-GB" sz="1100" b="0" dirty="0">
                <a:solidFill>
                  <a:srgbClr val="F8F8F2"/>
                </a:solidFill>
                <a:effectLst/>
                <a:latin typeface="Menlo" panose="020B0609030804020204" pitchFamily="49" charset="0"/>
              </a:rPr>
              <a:t> </a:t>
            </a:r>
            <a:r>
              <a:rPr lang="en-GB" sz="1100" b="0" dirty="0">
                <a:solidFill>
                  <a:srgbClr val="A6E22E"/>
                </a:solidFill>
                <a:effectLst/>
                <a:latin typeface="Menlo" panose="020B0609030804020204" pitchFamily="49" charset="0"/>
              </a:rPr>
              <a:t>output</a:t>
            </a:r>
            <a:r>
              <a:rPr lang="en-GB" sz="1100" b="0" dirty="0">
                <a:solidFill>
                  <a:srgbClr val="F8F8F2"/>
                </a:solidFill>
                <a:effectLst/>
                <a:latin typeface="Menlo" panose="020B0609030804020204" pitchFamily="49" charset="0"/>
              </a:rPr>
              <a:t>(</a:t>
            </a:r>
            <a:r>
              <a:rPr lang="en-GB" sz="1100" b="0" dirty="0" err="1">
                <a:solidFill>
                  <a:srgbClr val="F8F8F2"/>
                </a:solidFill>
                <a:effectLst/>
                <a:latin typeface="Menlo" panose="020B0609030804020204" pitchFamily="49" charset="0"/>
              </a:rPr>
              <a:t>input.</a:t>
            </a:r>
            <a:r>
              <a:rPr lang="en-GB" sz="1100" b="0" dirty="0" err="1">
                <a:solidFill>
                  <a:srgbClr val="A6E22E"/>
                </a:solidFill>
                <a:effectLst/>
                <a:latin typeface="Menlo" panose="020B0609030804020204" pitchFamily="49" charset="0"/>
              </a:rPr>
              <a:t>size</a:t>
            </a:r>
            <a:r>
              <a:rPr lang="en-GB" sz="1100" b="0" dirty="0">
                <a:solidFill>
                  <a:srgbClr val="F8F8F2"/>
                </a:solidFill>
                <a:effectLst/>
                <a:latin typeface="Menlo" panose="020B0609030804020204" pitchFamily="49" charset="0"/>
              </a:rPr>
              <a:t>());</a:t>
            </a:r>
          </a:p>
          <a:p>
            <a:r>
              <a:rPr lang="en-GB" sz="1100" b="0" dirty="0" err="1">
                <a:solidFill>
                  <a:srgbClr val="A6E22E"/>
                </a:solidFill>
                <a:effectLst/>
                <a:latin typeface="Menlo" panose="020B0609030804020204" pitchFamily="49" charset="0"/>
              </a:rPr>
              <a:t>func</a:t>
            </a:r>
            <a:r>
              <a:rPr lang="en-GB" sz="1100" b="0" dirty="0">
                <a:solidFill>
                  <a:srgbClr val="F8F8F2"/>
                </a:solidFill>
                <a:effectLst/>
                <a:latin typeface="Menlo" panose="020B0609030804020204" pitchFamily="49" charset="0"/>
              </a:rPr>
              <a:t>(input, output);</a:t>
            </a:r>
          </a:p>
          <a:p>
            <a:r>
              <a:rPr lang="en-GB" sz="1100" b="0" dirty="0" err="1">
                <a:solidFill>
                  <a:srgbClr val="A6E22E"/>
                </a:solidFill>
                <a:effectLst/>
                <a:latin typeface="Menlo" panose="020B0609030804020204" pitchFamily="49" charset="0"/>
              </a:rPr>
              <a:t>write_out</a:t>
            </a:r>
            <a:r>
              <a:rPr lang="en-GB" sz="1100" b="0" dirty="0">
                <a:solidFill>
                  <a:srgbClr val="F8F8F2"/>
                </a:solidFill>
                <a:effectLst/>
                <a:latin typeface="Menlo" panose="020B0609030804020204" pitchFamily="49" charset="0"/>
              </a:rPr>
              <a:t>(</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plot.py</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 input, output);</a:t>
            </a:r>
          </a:p>
          <a:p>
            <a:br>
              <a:rPr lang="en-GB" sz="1100" b="0" dirty="0">
                <a:solidFill>
                  <a:srgbClr val="F8F8F2"/>
                </a:solidFill>
                <a:effectLst/>
                <a:latin typeface="Menlo" panose="020B0609030804020204" pitchFamily="49" charset="0"/>
              </a:rPr>
            </a:br>
            <a:r>
              <a:rPr lang="en-GB" sz="1100" b="0" dirty="0">
                <a:solidFill>
                  <a:srgbClr val="F92672"/>
                </a:solidFill>
                <a:effectLst/>
                <a:latin typeface="Menlo" panose="020B0609030804020204" pitchFamily="49" charset="0"/>
              </a:rPr>
              <a:t>return</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0</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p:txBody>
      </p:sp>
    </p:spTree>
    <p:extLst>
      <p:ext uri="{BB962C8B-B14F-4D97-AF65-F5344CB8AC3E}">
        <p14:creationId xmlns:p14="http://schemas.microsoft.com/office/powerpoint/2010/main" val="152456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88FA-571F-4EA2-5453-B6B66D699D0E}"/>
              </a:ext>
            </a:extLst>
          </p:cNvPr>
          <p:cNvSpPr>
            <a:spLocks noGrp="1"/>
          </p:cNvSpPr>
          <p:nvPr>
            <p:ph type="title"/>
          </p:nvPr>
        </p:nvSpPr>
        <p:spPr/>
        <p:txBody>
          <a:bodyPr/>
          <a:lstStyle/>
          <a:p>
            <a:r>
              <a:rPr lang="en-GB" dirty="0"/>
              <a:t>Rosie</a:t>
            </a:r>
          </a:p>
        </p:txBody>
      </p:sp>
      <p:sp>
        <p:nvSpPr>
          <p:cNvPr id="5" name="TextBox 4">
            <a:extLst>
              <a:ext uri="{FF2B5EF4-FFF2-40B4-BE49-F238E27FC236}">
                <a16:creationId xmlns:a16="http://schemas.microsoft.com/office/drawing/2014/main" id="{9B3D3EEE-DB44-866C-D176-A8DF79CD6E60}"/>
              </a:ext>
            </a:extLst>
          </p:cNvPr>
          <p:cNvSpPr txBox="1"/>
          <p:nvPr/>
        </p:nvSpPr>
        <p:spPr>
          <a:xfrm>
            <a:off x="95639" y="1121734"/>
            <a:ext cx="6081226" cy="3046988"/>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 {</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//define input vector between -10 and 10</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input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9</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8</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7</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6</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5</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4</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3</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2</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2</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3</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4</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5</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6</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7</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8</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9</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//pass input vector through </a:t>
            </a:r>
            <a:r>
              <a:rPr lang="en-GB" sz="1200" b="0" dirty="0" err="1">
                <a:solidFill>
                  <a:srgbClr val="88846F"/>
                </a:solidFill>
                <a:effectLst/>
                <a:latin typeface="Menlo" panose="020B0609030804020204" pitchFamily="49" charset="0"/>
              </a:rPr>
              <a:t>func</a:t>
            </a:r>
            <a:r>
              <a:rPr lang="en-GB" sz="1200" b="0" dirty="0">
                <a:solidFill>
                  <a:srgbClr val="88846F"/>
                </a:solidFill>
                <a:effectLst/>
                <a:latin typeface="Menlo" panose="020B0609030804020204" pitchFamily="49" charset="0"/>
              </a:rPr>
              <a:t> function to get output vector</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output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func</a:t>
            </a:r>
            <a:r>
              <a:rPr lang="en-GB" sz="1200" b="0" dirty="0">
                <a:solidFill>
                  <a:srgbClr val="F8F8F2"/>
                </a:solidFill>
                <a:effectLst/>
                <a:latin typeface="Menlo" panose="020B0609030804020204" pitchFamily="49" charset="0"/>
              </a:rPr>
              <a:t>(input);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//saving input and output vectors to the same data file</a:t>
            </a:r>
            <a:endParaRPr lang="en-GB" sz="1200" b="0" dirty="0">
              <a:solidFill>
                <a:srgbClr val="F8F8F2"/>
              </a:solidFill>
              <a:effectLst/>
              <a:latin typeface="Menlo" panose="020B0609030804020204" pitchFamily="49" charset="0"/>
            </a:endParaRPr>
          </a:p>
          <a:p>
            <a:r>
              <a:rPr lang="en-GB" sz="1200" b="0" dirty="0" err="1">
                <a:solidFill>
                  <a:srgbClr val="A6E22E"/>
                </a:solidFill>
                <a:effectLst/>
                <a:latin typeface="Menlo" panose="020B0609030804020204" pitchFamily="49" charset="0"/>
              </a:rPr>
              <a:t>writeout</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data.py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output, </a:t>
            </a:r>
            <a:r>
              <a:rPr lang="en-GB" sz="1200" b="0" dirty="0">
                <a:solidFill>
                  <a:srgbClr val="E6DB74"/>
                </a:solidFill>
                <a:effectLst/>
                <a:latin typeface="Menlo" panose="020B0609030804020204" pitchFamily="49" charset="0"/>
              </a:rPr>
              <a:t>"output"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true</a:t>
            </a:r>
            <a:r>
              <a:rPr lang="en-GB" sz="1200" b="0" dirty="0">
                <a:solidFill>
                  <a:srgbClr val="F8F8F2"/>
                </a:solidFill>
                <a:effectLst/>
                <a:latin typeface="Menlo" panose="020B0609030804020204" pitchFamily="49" charset="0"/>
              </a:rPr>
              <a:t>); </a:t>
            </a:r>
          </a:p>
          <a:p>
            <a:r>
              <a:rPr lang="en-GB" sz="1200" b="0" dirty="0" err="1">
                <a:solidFill>
                  <a:srgbClr val="A6E22E"/>
                </a:solidFill>
                <a:effectLst/>
                <a:latin typeface="Menlo" panose="020B0609030804020204" pitchFamily="49" charset="0"/>
              </a:rPr>
              <a:t>writeout</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data.py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input, </a:t>
            </a:r>
            <a:r>
              <a:rPr lang="en-GB" sz="1200" b="0" dirty="0">
                <a:solidFill>
                  <a:srgbClr val="E6DB74"/>
                </a:solidFill>
                <a:effectLst/>
                <a:latin typeface="Menlo" panose="020B0609030804020204" pitchFamily="49" charset="0"/>
              </a:rPr>
              <a:t>"input"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false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sp>
        <p:nvSpPr>
          <p:cNvPr id="7" name="TextBox 6">
            <a:extLst>
              <a:ext uri="{FF2B5EF4-FFF2-40B4-BE49-F238E27FC236}">
                <a16:creationId xmlns:a16="http://schemas.microsoft.com/office/drawing/2014/main" id="{7019C02C-F977-8115-4B02-5AD4A20AC453}"/>
              </a:ext>
            </a:extLst>
          </p:cNvPr>
          <p:cNvSpPr txBox="1"/>
          <p:nvPr/>
        </p:nvSpPr>
        <p:spPr>
          <a:xfrm>
            <a:off x="2184529" y="3777238"/>
            <a:ext cx="9738825" cy="2970044"/>
          </a:xfrm>
          <a:prstGeom prst="rect">
            <a:avLst/>
          </a:prstGeom>
          <a:solidFill>
            <a:schemeClr val="bg1"/>
          </a:solidFill>
          <a:ln w="31750">
            <a:solidFill>
              <a:srgbClr val="FF0000"/>
            </a:solidFill>
          </a:ln>
        </p:spPr>
        <p:txBody>
          <a:bodyPr wrap="square">
            <a:spAutoFit/>
          </a:bodyPr>
          <a:lstStyle/>
          <a:p>
            <a:r>
              <a:rPr lang="en-GB" sz="1100" b="0" i="1" dirty="0">
                <a:solidFill>
                  <a:srgbClr val="66D9EF"/>
                </a:solidFill>
                <a:effectLst/>
                <a:latin typeface="Menlo" panose="020B0609030804020204" pitchFamily="49" charset="0"/>
              </a:rPr>
              <a:t>void</a:t>
            </a:r>
            <a:r>
              <a:rPr lang="en-GB" sz="1100" b="0" dirty="0">
                <a:solidFill>
                  <a:srgbClr val="F8F8F2"/>
                </a:solidFill>
                <a:effectLst/>
                <a:latin typeface="Menlo" panose="020B0609030804020204" pitchFamily="49" charset="0"/>
              </a:rPr>
              <a:t> </a:t>
            </a:r>
            <a:r>
              <a:rPr lang="en-GB" sz="1100" b="0" dirty="0" err="1">
                <a:solidFill>
                  <a:srgbClr val="A6E22E"/>
                </a:solidFill>
                <a:effectLst/>
                <a:latin typeface="Menlo" panose="020B0609030804020204" pitchFamily="49" charset="0"/>
              </a:rPr>
              <a:t>writeout</a:t>
            </a:r>
            <a:r>
              <a:rPr lang="en-GB" sz="1100" b="0" dirty="0">
                <a:solidFill>
                  <a:srgbClr val="F8F8F2"/>
                </a:solidFill>
                <a:effectLst/>
                <a:latin typeface="Menlo" panose="020B0609030804020204" pitchFamily="49" charset="0"/>
              </a:rPr>
              <a:t>(</a:t>
            </a:r>
            <a:r>
              <a:rPr lang="en-GB" sz="1100" b="0" u="sng" dirty="0">
                <a:solidFill>
                  <a:srgbClr val="A6E22E"/>
                </a:solidFill>
                <a:effectLst/>
                <a:latin typeface="Menlo" panose="020B0609030804020204" pitchFamily="49" charset="0"/>
              </a:rPr>
              <a:t>string</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filename</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vector</a:t>
            </a:r>
            <a:r>
              <a:rPr lang="en-GB" sz="1100" b="0" dirty="0">
                <a:solidFill>
                  <a:srgbClr val="F8F8F2"/>
                </a:solidFill>
                <a:effectLst/>
                <a:latin typeface="Menlo" panose="020B0609030804020204" pitchFamily="49" charset="0"/>
              </a:rPr>
              <a:t>&lt;</a:t>
            </a:r>
            <a:r>
              <a:rPr lang="en-GB" sz="1100" b="0" i="1" dirty="0">
                <a:solidFill>
                  <a:srgbClr val="66D9EF"/>
                </a:solidFill>
                <a:effectLst/>
                <a:latin typeface="Menlo" panose="020B0609030804020204" pitchFamily="49" charset="0"/>
              </a:rPr>
              <a:t>double</a:t>
            </a:r>
            <a:r>
              <a:rPr lang="en-GB" sz="1100" b="0" dirty="0">
                <a:solidFill>
                  <a:srgbClr val="F8F8F2"/>
                </a:solidFill>
                <a:effectLst/>
                <a:latin typeface="Menlo" panose="020B0609030804020204" pitchFamily="49" charset="0"/>
              </a:rPr>
              <a:t>&gt; </a:t>
            </a:r>
            <a:r>
              <a:rPr lang="en-GB" sz="1100" b="0" i="1" dirty="0" err="1">
                <a:solidFill>
                  <a:srgbClr val="FD971F"/>
                </a:solidFill>
                <a:effectLst/>
                <a:latin typeface="Menlo" panose="020B0609030804020204" pitchFamily="49" charset="0"/>
              </a:rPr>
              <a:t>writevector</a:t>
            </a:r>
            <a:r>
              <a:rPr lang="en-GB" sz="1100" b="0" dirty="0">
                <a:solidFill>
                  <a:srgbClr val="F8F8F2"/>
                </a:solidFill>
                <a:effectLst/>
                <a:latin typeface="Menlo" panose="020B0609030804020204" pitchFamily="49" charset="0"/>
              </a:rPr>
              <a:t>, </a:t>
            </a:r>
            <a:r>
              <a:rPr lang="en-GB" sz="1100" b="0" u="sng" dirty="0">
                <a:solidFill>
                  <a:srgbClr val="A6E22E"/>
                </a:solidFill>
                <a:effectLst/>
                <a:latin typeface="Menlo" panose="020B0609030804020204" pitchFamily="49" charset="0"/>
              </a:rPr>
              <a:t>string</a:t>
            </a:r>
            <a:r>
              <a:rPr lang="en-GB" sz="1100" b="0" dirty="0">
                <a:solidFill>
                  <a:srgbClr val="F8F8F2"/>
                </a:solidFill>
                <a:effectLst/>
                <a:latin typeface="Menlo" panose="020B0609030804020204" pitchFamily="49" charset="0"/>
              </a:rPr>
              <a:t> </a:t>
            </a:r>
            <a:r>
              <a:rPr lang="en-GB" sz="1100" b="0" i="1" dirty="0" err="1">
                <a:solidFill>
                  <a:srgbClr val="FD971F"/>
                </a:solidFill>
                <a:effectLst/>
                <a:latin typeface="Menlo" panose="020B0609030804020204" pitchFamily="49" charset="0"/>
              </a:rPr>
              <a:t>arrayname</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bool</a:t>
            </a:r>
            <a:r>
              <a:rPr lang="en-GB" sz="1100" b="0" dirty="0">
                <a:solidFill>
                  <a:srgbClr val="F8F8F2"/>
                </a:solidFill>
                <a:effectLst/>
                <a:latin typeface="Menlo" panose="020B0609030804020204" pitchFamily="49" charset="0"/>
              </a:rPr>
              <a:t> </a:t>
            </a:r>
            <a:r>
              <a:rPr lang="en-GB" sz="1100" b="0" i="1" dirty="0">
                <a:solidFill>
                  <a:srgbClr val="FD971F"/>
                </a:solidFill>
                <a:effectLst/>
                <a:latin typeface="Menlo" panose="020B0609030804020204" pitchFamily="49" charset="0"/>
              </a:rPr>
              <a:t>overwrite</a:t>
            </a:r>
            <a:r>
              <a:rPr lang="en-GB" sz="1100" b="0" dirty="0">
                <a:solidFill>
                  <a:srgbClr val="F8F8F2"/>
                </a:solidFill>
                <a:effectLst/>
                <a:latin typeface="Menlo" panose="020B0609030804020204" pitchFamily="49" charset="0"/>
              </a:rPr>
              <a:t>){</a:t>
            </a:r>
          </a:p>
          <a:p>
            <a:r>
              <a:rPr lang="en-GB" sz="1100" b="0" dirty="0">
                <a:solidFill>
                  <a:srgbClr val="88846F"/>
                </a:solidFill>
                <a:effectLst/>
                <a:latin typeface="Menlo" panose="020B0609030804020204" pitchFamily="49" charset="0"/>
              </a:rPr>
              <a:t>//create file object</a:t>
            </a:r>
            <a:endParaRPr lang="en-GB" sz="1100" b="0" dirty="0">
              <a:solidFill>
                <a:srgbClr val="F8F8F2"/>
              </a:solidFill>
              <a:effectLst/>
              <a:latin typeface="Menlo" panose="020B0609030804020204" pitchFamily="49" charset="0"/>
            </a:endParaRPr>
          </a:p>
          <a:p>
            <a:r>
              <a:rPr lang="en-GB" sz="1100" b="0" dirty="0" err="1">
                <a:solidFill>
                  <a:srgbClr val="A6E22E"/>
                </a:solidFill>
                <a:effectLst/>
                <a:latin typeface="Menlo" panose="020B0609030804020204" pitchFamily="49" charset="0"/>
              </a:rPr>
              <a:t>ofstream</a:t>
            </a:r>
            <a:r>
              <a:rPr lang="en-GB" sz="1100" b="0" dirty="0">
                <a:solidFill>
                  <a:srgbClr val="F8F8F2"/>
                </a:solidFill>
                <a:effectLst/>
                <a:latin typeface="Menlo" panose="020B0609030804020204" pitchFamily="49" charset="0"/>
              </a:rPr>
              <a:t>(datafile);</a:t>
            </a:r>
          </a:p>
          <a:p>
            <a:br>
              <a:rPr lang="en-GB" sz="1100" b="0" dirty="0">
                <a:solidFill>
                  <a:srgbClr val="F8F8F2"/>
                </a:solidFill>
                <a:effectLst/>
                <a:latin typeface="Menlo" panose="020B0609030804020204" pitchFamily="49" charset="0"/>
              </a:rPr>
            </a:br>
            <a:r>
              <a:rPr lang="en-GB" sz="1100" b="0" dirty="0">
                <a:solidFill>
                  <a:srgbClr val="88846F"/>
                </a:solidFill>
                <a:effectLst/>
                <a:latin typeface="Menlo" panose="020B0609030804020204" pitchFamily="49" charset="0"/>
              </a:rPr>
              <a:t>//open file, either overwriting or appending</a:t>
            </a:r>
            <a:endParaRPr lang="en-GB" sz="1100" b="0" dirty="0">
              <a:solidFill>
                <a:srgbClr val="F8F8F2"/>
              </a:solidFill>
              <a:effectLst/>
              <a:latin typeface="Menlo" panose="020B0609030804020204" pitchFamily="49" charset="0"/>
            </a:endParaRPr>
          </a:p>
          <a:p>
            <a:r>
              <a:rPr lang="en-GB" sz="1100" b="0" dirty="0">
                <a:solidFill>
                  <a:srgbClr val="F92672"/>
                </a:solidFill>
                <a:effectLst/>
                <a:latin typeface="Menlo" panose="020B0609030804020204" pitchFamily="49" charset="0"/>
              </a:rPr>
              <a:t>if</a:t>
            </a:r>
            <a:r>
              <a:rPr lang="en-GB" sz="1100" b="0" dirty="0">
                <a:solidFill>
                  <a:srgbClr val="F8F8F2"/>
                </a:solidFill>
                <a:effectLst/>
                <a:latin typeface="Menlo" panose="020B0609030804020204" pitchFamily="49" charset="0"/>
              </a:rPr>
              <a:t> (overwrite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true</a:t>
            </a:r>
            <a:r>
              <a:rPr lang="en-GB" sz="1100" b="0" dirty="0">
                <a:solidFill>
                  <a:srgbClr val="F8F8F2"/>
                </a:solidFill>
                <a:effectLst/>
                <a:latin typeface="Menlo" panose="020B0609030804020204" pitchFamily="49" charset="0"/>
              </a:rPr>
              <a:t>) { </a:t>
            </a:r>
          </a:p>
          <a:p>
            <a:r>
              <a:rPr lang="en-GB" sz="1100" b="0" dirty="0">
                <a:solidFill>
                  <a:srgbClr val="88846F"/>
                </a:solidFill>
                <a:effectLst/>
                <a:latin typeface="Menlo" panose="020B0609030804020204" pitchFamily="49" charset="0"/>
              </a:rPr>
              <a:t>//open data file</a:t>
            </a:r>
            <a:endParaRPr lang="en-GB" sz="1100" b="0" dirty="0">
              <a:solidFill>
                <a:srgbClr val="F8F8F2"/>
              </a:solidFill>
              <a:effectLst/>
              <a:latin typeface="Menlo" panose="020B0609030804020204" pitchFamily="49" charset="0"/>
            </a:endParaRPr>
          </a:p>
          <a:p>
            <a:r>
              <a:rPr lang="en-GB" sz="1100" b="0" dirty="0" err="1">
                <a:solidFill>
                  <a:srgbClr val="F8F8F2"/>
                </a:solidFill>
                <a:effectLst/>
                <a:latin typeface="Menlo" panose="020B0609030804020204" pitchFamily="49" charset="0"/>
              </a:rPr>
              <a:t>datafile.</a:t>
            </a:r>
            <a:r>
              <a:rPr lang="en-GB" sz="1100" b="0" dirty="0" err="1">
                <a:solidFill>
                  <a:srgbClr val="A6E22E"/>
                </a:solidFill>
                <a:effectLst/>
                <a:latin typeface="Menlo" panose="020B0609030804020204" pitchFamily="49" charset="0"/>
              </a:rPr>
              <a:t>open</a:t>
            </a:r>
            <a:r>
              <a:rPr lang="en-GB" sz="1100" b="0" dirty="0">
                <a:solidFill>
                  <a:srgbClr val="F8F8F2"/>
                </a:solidFill>
                <a:effectLst/>
                <a:latin typeface="Menlo" panose="020B0609030804020204" pitchFamily="49" charset="0"/>
              </a:rPr>
              <a:t>(filename);</a:t>
            </a:r>
          </a:p>
          <a:p>
            <a:r>
              <a:rPr lang="en-GB" sz="1100" b="0" dirty="0">
                <a:solidFill>
                  <a:srgbClr val="F8F8F2"/>
                </a:solidFill>
                <a:effectLst/>
                <a:latin typeface="Menlo" panose="020B0609030804020204" pitchFamily="49" charset="0"/>
              </a:rPr>
              <a:t>datafile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"import </a:t>
            </a:r>
            <a:r>
              <a:rPr lang="en-GB" sz="1100" b="0" dirty="0" err="1">
                <a:solidFill>
                  <a:srgbClr val="E6DB74"/>
                </a:solidFill>
                <a:effectLst/>
                <a:latin typeface="Menlo" panose="020B0609030804020204" pitchFamily="49" charset="0"/>
              </a:rPr>
              <a:t>numpy</a:t>
            </a:r>
            <a:r>
              <a:rPr lang="en-GB" sz="1100" b="0" dirty="0">
                <a:solidFill>
                  <a:srgbClr val="E6DB74"/>
                </a:solidFill>
                <a:effectLst/>
                <a:latin typeface="Menlo" panose="020B0609030804020204" pitchFamily="49" charset="0"/>
              </a:rPr>
              <a:t> as np"</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r>
              <a:rPr lang="en-GB" sz="1100" b="0" dirty="0">
                <a:solidFill>
                  <a:srgbClr val="88846F"/>
                </a:solidFill>
                <a:effectLst/>
                <a:latin typeface="Menlo" panose="020B0609030804020204" pitchFamily="49" charset="0"/>
              </a:rPr>
              <a:t> //assumes that if you're appending to a file, it is already using </a:t>
            </a:r>
            <a:r>
              <a:rPr lang="en-GB" sz="1100" b="0" dirty="0" err="1">
                <a:solidFill>
                  <a:srgbClr val="88846F"/>
                </a:solidFill>
                <a:effectLst/>
                <a:latin typeface="Menlo" panose="020B0609030804020204" pitchFamily="49" charset="0"/>
              </a:rPr>
              <a:t>numpy</a:t>
            </a:r>
            <a:endParaRPr lang="en-GB" sz="1100" b="0" dirty="0">
              <a:solidFill>
                <a:srgbClr val="F8F8F2"/>
              </a:solidFill>
              <a:effectLst/>
              <a:latin typeface="Menlo" panose="020B0609030804020204" pitchFamily="49" charset="0"/>
            </a:endParaRPr>
          </a:p>
          <a:p>
            <a:r>
              <a:rPr lang="en-GB" sz="1100" b="0" dirty="0">
                <a:solidFill>
                  <a:srgbClr val="F8F8F2"/>
                </a:solidFill>
                <a:effectLst/>
                <a:latin typeface="Menlo" panose="020B0609030804020204" pitchFamily="49" charset="0"/>
              </a:rPr>
              <a:t>}</a:t>
            </a:r>
          </a:p>
          <a:p>
            <a:r>
              <a:rPr lang="en-GB" sz="1100" b="0" dirty="0">
                <a:solidFill>
                  <a:srgbClr val="F92672"/>
                </a:solidFill>
                <a:effectLst/>
                <a:latin typeface="Menlo" panose="020B0609030804020204" pitchFamily="49" charset="0"/>
              </a:rPr>
              <a:t>if</a:t>
            </a:r>
            <a:r>
              <a:rPr lang="en-GB" sz="1100" b="0" dirty="0">
                <a:solidFill>
                  <a:srgbClr val="F8F8F2"/>
                </a:solidFill>
                <a:effectLst/>
                <a:latin typeface="Menlo" panose="020B0609030804020204" pitchFamily="49" charset="0"/>
              </a:rPr>
              <a:t> (overwrite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false</a:t>
            </a:r>
            <a:r>
              <a:rPr lang="en-GB" sz="1100" b="0" dirty="0">
                <a:solidFill>
                  <a:srgbClr val="F8F8F2"/>
                </a:solidFill>
                <a:effectLst/>
                <a:latin typeface="Menlo" panose="020B0609030804020204" pitchFamily="49" charset="0"/>
              </a:rPr>
              <a:t>) {</a:t>
            </a:r>
          </a:p>
          <a:p>
            <a:r>
              <a:rPr lang="en-GB" sz="1100" b="0" dirty="0" err="1">
                <a:solidFill>
                  <a:srgbClr val="F8F8F2"/>
                </a:solidFill>
                <a:effectLst/>
                <a:latin typeface="Menlo" panose="020B0609030804020204" pitchFamily="49" charset="0"/>
              </a:rPr>
              <a:t>datafile.</a:t>
            </a:r>
            <a:r>
              <a:rPr lang="en-GB" sz="1100" b="0" dirty="0" err="1">
                <a:solidFill>
                  <a:srgbClr val="A6E22E"/>
                </a:solidFill>
                <a:effectLst/>
                <a:latin typeface="Menlo" panose="020B0609030804020204" pitchFamily="49" charset="0"/>
              </a:rPr>
              <a:t>open</a:t>
            </a:r>
            <a:r>
              <a:rPr lang="en-GB" sz="1100" b="0" dirty="0">
                <a:solidFill>
                  <a:srgbClr val="F8F8F2"/>
                </a:solidFill>
                <a:effectLst/>
                <a:latin typeface="Menlo" panose="020B0609030804020204" pitchFamily="49" charset="0"/>
              </a:rPr>
              <a:t>(filename, </a:t>
            </a:r>
            <a:r>
              <a:rPr lang="en-GB" sz="1100" b="0" u="sng" dirty="0" err="1">
                <a:solidFill>
                  <a:srgbClr val="A6E22E"/>
                </a:solidFill>
                <a:effectLst/>
                <a:latin typeface="Menlo" panose="020B0609030804020204" pitchFamily="49" charset="0"/>
              </a:rPr>
              <a:t>fstream</a:t>
            </a:r>
            <a:r>
              <a:rPr lang="en-GB" sz="1100" b="0" dirty="0">
                <a:solidFill>
                  <a:srgbClr val="F8F8F2"/>
                </a:solidFill>
                <a:effectLst/>
                <a:latin typeface="Menlo" panose="020B0609030804020204" pitchFamily="49" charset="0"/>
              </a:rPr>
              <a:t>::app); </a:t>
            </a:r>
          </a:p>
          <a:p>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a:solidFill>
                  <a:srgbClr val="F8F8F2"/>
                </a:solidFill>
                <a:effectLst/>
                <a:latin typeface="Menlo" panose="020B0609030804020204" pitchFamily="49" charset="0"/>
              </a:rPr>
              <a:t>…………</a:t>
            </a:r>
          </a:p>
          <a:p>
            <a:r>
              <a:rPr lang="en-GB" sz="1100" dirty="0">
                <a:solidFill>
                  <a:srgbClr val="F8F8F2"/>
                </a:solidFill>
                <a:latin typeface="Menlo" panose="020B0609030804020204" pitchFamily="49" charset="0"/>
              </a:rPr>
              <a:t>…………</a:t>
            </a:r>
            <a:endParaRPr lang="en-GB" sz="1100" b="0" dirty="0">
              <a:solidFill>
                <a:srgbClr val="F8F8F2"/>
              </a:solidFill>
              <a:effectLst/>
              <a:latin typeface="Menlo" panose="020B0609030804020204" pitchFamily="49" charset="0"/>
            </a:endParaRPr>
          </a:p>
          <a:p>
            <a:endParaRPr lang="en-GB" sz="1100"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154167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CE8C-F267-D783-3568-518D229E1270}"/>
              </a:ext>
            </a:extLst>
          </p:cNvPr>
          <p:cNvSpPr>
            <a:spLocks noGrp="1"/>
          </p:cNvSpPr>
          <p:nvPr>
            <p:ph type="title"/>
          </p:nvPr>
        </p:nvSpPr>
        <p:spPr/>
        <p:txBody>
          <a:bodyPr>
            <a:normAutofit fontScale="90000"/>
          </a:bodyPr>
          <a:lstStyle/>
          <a:p>
            <a:r>
              <a:rPr lang="en-GB" dirty="0"/>
              <a:t>Challenge Six Solution: Alex</a:t>
            </a:r>
            <a:br>
              <a:rPr lang="en-GB" dirty="0"/>
            </a:br>
            <a:r>
              <a:rPr lang="en-GB" dirty="0"/>
              <a:t>Modular Approach</a:t>
            </a:r>
          </a:p>
        </p:txBody>
      </p:sp>
      <p:sp>
        <p:nvSpPr>
          <p:cNvPr id="4" name="TextBox 3">
            <a:extLst>
              <a:ext uri="{FF2B5EF4-FFF2-40B4-BE49-F238E27FC236}">
                <a16:creationId xmlns:a16="http://schemas.microsoft.com/office/drawing/2014/main" id="{C28F8A14-4DB4-A3AA-FE33-438E3AB69565}"/>
              </a:ext>
            </a:extLst>
          </p:cNvPr>
          <p:cNvSpPr txBox="1"/>
          <p:nvPr/>
        </p:nvSpPr>
        <p:spPr>
          <a:xfrm>
            <a:off x="2410908" y="1838490"/>
            <a:ext cx="7359535" cy="4278094"/>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cmath</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&lt;vector&gt;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fstream</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br>
              <a:rPr lang="en-GB" sz="1600" b="0" dirty="0">
                <a:solidFill>
                  <a:srgbClr val="F8F8F2"/>
                </a:solidFill>
                <a:effectLst/>
                <a:latin typeface="Menlo" panose="020B0609030804020204" pitchFamily="49" charset="0"/>
              </a:rPr>
            </a:br>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f_x</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x</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fx</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f_master</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input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write_out_vec</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filename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array_name</a:t>
            </a:r>
            <a:r>
              <a:rPr lang="en-GB" sz="1600" b="0" dirty="0">
                <a:solidFill>
                  <a:srgbClr val="F8F8F2"/>
                </a:solidFill>
                <a:effectLst/>
                <a:latin typeface="Menlo" panose="020B0609030804020204" pitchFamily="49" charset="0"/>
              </a:rPr>
              <a:t> , </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p>
        </p:txBody>
      </p:sp>
    </p:spTree>
    <p:extLst>
      <p:ext uri="{BB962C8B-B14F-4D97-AF65-F5344CB8AC3E}">
        <p14:creationId xmlns:p14="http://schemas.microsoft.com/office/powerpoint/2010/main" val="2866455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11D8-0ADC-93C9-0B61-CA0A32E9FD82}"/>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C780566-037F-E2DE-5717-88D8563A855D}"/>
              </a:ext>
            </a:extLst>
          </p:cNvPr>
          <p:cNvSpPr txBox="1"/>
          <p:nvPr/>
        </p:nvSpPr>
        <p:spPr>
          <a:xfrm>
            <a:off x="2416232" y="1487758"/>
            <a:ext cx="7359535" cy="4616648"/>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x</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fx</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(x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else</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exp</a:t>
            </a:r>
            <a:r>
              <a:rPr lang="en-GB" sz="1400" b="0" dirty="0">
                <a:solidFill>
                  <a:srgbClr val="F8F8F2"/>
                </a:solidFill>
                <a:effectLst/>
                <a:latin typeface="Menlo" panose="020B0609030804020204" pitchFamily="49" charset="0"/>
              </a:rPr>
              <a:t>(</a:t>
            </a:r>
            <a:r>
              <a:rPr lang="en-GB" sz="1400" b="0" dirty="0">
                <a:solidFill>
                  <a:srgbClr val="F92672"/>
                </a:solidFill>
                <a:effectLst/>
                <a:latin typeface="Menlo" panose="020B0609030804020204" pitchFamily="49" charset="0"/>
              </a:rPr>
              <a:t>-</a:t>
            </a:r>
            <a:r>
              <a:rPr lang="en-GB" sz="1400" b="0" dirty="0">
                <a:solidFill>
                  <a:srgbClr val="AE81FF"/>
                </a:solidFill>
                <a:effectLst/>
                <a:latin typeface="Menlo" panose="020B0609030804020204" pitchFamily="49" charset="0"/>
              </a:rPr>
              <a:t>1</a:t>
            </a:r>
            <a:r>
              <a:rPr lang="en-GB" sz="1400" b="0" dirty="0">
                <a:solidFill>
                  <a:srgbClr val="F92672"/>
                </a:solidFill>
                <a:effectLst/>
                <a:latin typeface="Menlo" panose="020B0609030804020204" pitchFamily="49" charset="0"/>
              </a:rPr>
              <a:t>/</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(x,</a:t>
            </a:r>
            <a:r>
              <a:rPr lang="en-GB" sz="1400" b="0" dirty="0">
                <a:solidFill>
                  <a:srgbClr val="AE81FF"/>
                </a:solidFill>
                <a:effectLst/>
                <a:latin typeface="Menlo" panose="020B0609030804020204" pitchFamily="49" charset="0"/>
              </a:rPr>
              <a:t>2</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f_master</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input){</a:t>
            </a:r>
          </a:p>
          <a:p>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output.</a:t>
            </a:r>
            <a:r>
              <a:rPr lang="en-GB" sz="1400" b="0" dirty="0" err="1">
                <a:solidFill>
                  <a:srgbClr val="A6E22E"/>
                </a:solidFill>
                <a:effectLst/>
                <a:latin typeface="Menlo" panose="020B0609030804020204" pitchFamily="49" charset="0"/>
              </a:rPr>
              <a:t>push_back</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260720B8-A76D-8CEB-32BA-DD5DA7417824}"/>
              </a:ext>
            </a:extLst>
          </p:cNvPr>
          <p:cNvCxnSpPr>
            <a:cxnSpLocks/>
          </p:cNvCxnSpPr>
          <p:nvPr/>
        </p:nvCxnSpPr>
        <p:spPr>
          <a:xfrm flipH="1">
            <a:off x="4455623" y="3472916"/>
            <a:ext cx="881149" cy="6296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226285-C449-64FE-7288-CE976D46B0E2}"/>
              </a:ext>
            </a:extLst>
          </p:cNvPr>
          <p:cNvSpPr txBox="1"/>
          <p:nvPr/>
        </p:nvSpPr>
        <p:spPr>
          <a:xfrm>
            <a:off x="5313210" y="2822782"/>
            <a:ext cx="975380" cy="830997"/>
          </a:xfrm>
          <a:prstGeom prst="rect">
            <a:avLst/>
          </a:prstGeom>
          <a:solidFill>
            <a:schemeClr val="tx1"/>
          </a:solidFill>
          <a:ln w="25400">
            <a:solidFill>
              <a:srgbClr val="00B0F0"/>
            </a:solidFill>
          </a:ln>
        </p:spPr>
        <p:txBody>
          <a:bodyPr wrap="square">
            <a:spAutoFit/>
          </a:bodyPr>
          <a:lstStyle/>
          <a:p>
            <a:r>
              <a:rPr lang="en-GB" sz="1600" dirty="0">
                <a:solidFill>
                  <a:schemeClr val="bg1"/>
                </a:solidFill>
              </a:rPr>
              <a:t>Fix the vector input</a:t>
            </a:r>
          </a:p>
        </p:txBody>
      </p:sp>
      <p:sp>
        <p:nvSpPr>
          <p:cNvPr id="7" name="TextBox 6">
            <a:extLst>
              <a:ext uri="{FF2B5EF4-FFF2-40B4-BE49-F238E27FC236}">
                <a16:creationId xmlns:a16="http://schemas.microsoft.com/office/drawing/2014/main" id="{D5A12183-5858-702E-14B7-87F7CA50AEDF}"/>
              </a:ext>
            </a:extLst>
          </p:cNvPr>
          <p:cNvSpPr txBox="1"/>
          <p:nvPr/>
        </p:nvSpPr>
        <p:spPr>
          <a:xfrm>
            <a:off x="7376163" y="2688085"/>
            <a:ext cx="1332826" cy="830997"/>
          </a:xfrm>
          <a:prstGeom prst="rect">
            <a:avLst/>
          </a:prstGeom>
          <a:solidFill>
            <a:schemeClr val="tx1"/>
          </a:solidFill>
          <a:ln w="25400">
            <a:solidFill>
              <a:srgbClr val="00B0F0"/>
            </a:solidFill>
          </a:ln>
        </p:spPr>
        <p:txBody>
          <a:bodyPr wrap="square">
            <a:spAutoFit/>
          </a:bodyPr>
          <a:lstStyle/>
          <a:p>
            <a:r>
              <a:rPr lang="en-GB" sz="1600" dirty="0">
                <a:solidFill>
                  <a:schemeClr val="bg1"/>
                </a:solidFill>
              </a:rPr>
              <a:t>Create a temporary variable</a:t>
            </a:r>
          </a:p>
        </p:txBody>
      </p:sp>
      <p:cxnSp>
        <p:nvCxnSpPr>
          <p:cNvPr id="8" name="Straight Arrow Connector 7">
            <a:extLst>
              <a:ext uri="{FF2B5EF4-FFF2-40B4-BE49-F238E27FC236}">
                <a16:creationId xmlns:a16="http://schemas.microsoft.com/office/drawing/2014/main" id="{17F80358-10D1-FEAE-3497-C0CF3CBEB006}"/>
              </a:ext>
            </a:extLst>
          </p:cNvPr>
          <p:cNvCxnSpPr>
            <a:cxnSpLocks/>
          </p:cNvCxnSpPr>
          <p:nvPr/>
        </p:nvCxnSpPr>
        <p:spPr>
          <a:xfrm flipH="1">
            <a:off x="4225638" y="3149750"/>
            <a:ext cx="3150525" cy="145439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AC4E6C-D81C-5991-665B-31175BF44B21}"/>
              </a:ext>
            </a:extLst>
          </p:cNvPr>
          <p:cNvSpPr txBox="1"/>
          <p:nvPr/>
        </p:nvSpPr>
        <p:spPr>
          <a:xfrm>
            <a:off x="5350330" y="4313625"/>
            <a:ext cx="1332826" cy="830997"/>
          </a:xfrm>
          <a:prstGeom prst="rect">
            <a:avLst/>
          </a:prstGeom>
          <a:solidFill>
            <a:schemeClr val="tx1"/>
          </a:solidFill>
          <a:ln w="25400">
            <a:solidFill>
              <a:srgbClr val="00B0F0"/>
            </a:solidFill>
          </a:ln>
        </p:spPr>
        <p:txBody>
          <a:bodyPr wrap="square">
            <a:spAutoFit/>
          </a:bodyPr>
          <a:lstStyle/>
          <a:p>
            <a:r>
              <a:rPr lang="en-GB" sz="1600" dirty="0" err="1">
                <a:solidFill>
                  <a:schemeClr val="bg1"/>
                </a:solidFill>
              </a:rPr>
              <a:t>temp_val</a:t>
            </a:r>
            <a:r>
              <a:rPr lang="en-GB" sz="1600" dirty="0">
                <a:solidFill>
                  <a:schemeClr val="bg1"/>
                </a:solidFill>
              </a:rPr>
              <a:t> is changed by </a:t>
            </a:r>
            <a:r>
              <a:rPr lang="en-GB" sz="1600" dirty="0" err="1">
                <a:solidFill>
                  <a:schemeClr val="bg1"/>
                </a:solidFill>
              </a:rPr>
              <a:t>f_x</a:t>
            </a:r>
            <a:endParaRPr lang="en-GB" sz="1600" dirty="0">
              <a:solidFill>
                <a:schemeClr val="bg1"/>
              </a:solidFill>
            </a:endParaRPr>
          </a:p>
        </p:txBody>
      </p:sp>
      <p:cxnSp>
        <p:nvCxnSpPr>
          <p:cNvPr id="10" name="Straight Arrow Connector 9">
            <a:extLst>
              <a:ext uri="{FF2B5EF4-FFF2-40B4-BE49-F238E27FC236}">
                <a16:creationId xmlns:a16="http://schemas.microsoft.com/office/drawing/2014/main" id="{E5564576-5250-EE06-5572-CAF936CF2E79}"/>
              </a:ext>
            </a:extLst>
          </p:cNvPr>
          <p:cNvCxnSpPr>
            <a:cxnSpLocks/>
          </p:cNvCxnSpPr>
          <p:nvPr/>
        </p:nvCxnSpPr>
        <p:spPr>
          <a:xfrm flipH="1">
            <a:off x="4250542" y="4854106"/>
            <a:ext cx="1086230" cy="21169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CB7C62-8255-B35F-A3F9-8871465F4EF6}"/>
              </a:ext>
            </a:extLst>
          </p:cNvPr>
          <p:cNvSpPr txBox="1"/>
          <p:nvPr/>
        </p:nvSpPr>
        <p:spPr>
          <a:xfrm>
            <a:off x="7389721" y="4544456"/>
            <a:ext cx="1332826" cy="830997"/>
          </a:xfrm>
          <a:prstGeom prst="rect">
            <a:avLst/>
          </a:prstGeom>
          <a:solidFill>
            <a:schemeClr val="tx1"/>
          </a:solidFill>
          <a:ln w="25400">
            <a:solidFill>
              <a:srgbClr val="00B0F0"/>
            </a:solidFill>
          </a:ln>
        </p:spPr>
        <p:txBody>
          <a:bodyPr wrap="square">
            <a:spAutoFit/>
          </a:bodyPr>
          <a:lstStyle/>
          <a:p>
            <a:r>
              <a:rPr lang="en-GB" sz="1600" dirty="0">
                <a:solidFill>
                  <a:schemeClr val="bg1"/>
                </a:solidFill>
              </a:rPr>
              <a:t>Add new temp </a:t>
            </a:r>
            <a:r>
              <a:rPr lang="en-GB" sz="1600" dirty="0" err="1">
                <a:solidFill>
                  <a:schemeClr val="bg1"/>
                </a:solidFill>
              </a:rPr>
              <a:t>val</a:t>
            </a:r>
            <a:r>
              <a:rPr lang="en-GB" sz="1600" dirty="0">
                <a:solidFill>
                  <a:schemeClr val="bg1"/>
                </a:solidFill>
              </a:rPr>
              <a:t> to output vector</a:t>
            </a:r>
          </a:p>
        </p:txBody>
      </p:sp>
      <p:cxnSp>
        <p:nvCxnSpPr>
          <p:cNvPr id="12" name="Straight Arrow Connector 11">
            <a:extLst>
              <a:ext uri="{FF2B5EF4-FFF2-40B4-BE49-F238E27FC236}">
                <a16:creationId xmlns:a16="http://schemas.microsoft.com/office/drawing/2014/main" id="{E5F33F88-BE94-EE9F-0F99-8F605829BC66}"/>
              </a:ext>
            </a:extLst>
          </p:cNvPr>
          <p:cNvCxnSpPr>
            <a:cxnSpLocks/>
            <a:stCxn id="11" idx="1"/>
          </p:cNvCxnSpPr>
          <p:nvPr/>
        </p:nvCxnSpPr>
        <p:spPr>
          <a:xfrm flipH="1">
            <a:off x="5583368" y="4959955"/>
            <a:ext cx="1806353" cy="4163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6D757C-7F47-DAAB-9D7B-40D7069DA43A}"/>
              </a:ext>
            </a:extLst>
          </p:cNvPr>
          <p:cNvSpPr txBox="1"/>
          <p:nvPr/>
        </p:nvSpPr>
        <p:spPr>
          <a:xfrm>
            <a:off x="613604" y="1667233"/>
            <a:ext cx="1672396" cy="1323439"/>
          </a:xfrm>
          <a:prstGeom prst="rect">
            <a:avLst/>
          </a:prstGeom>
          <a:solidFill>
            <a:schemeClr val="tx1"/>
          </a:solidFill>
          <a:ln w="25400">
            <a:solidFill>
              <a:srgbClr val="00B0F0"/>
            </a:solidFill>
          </a:ln>
        </p:spPr>
        <p:txBody>
          <a:bodyPr wrap="square">
            <a:spAutoFit/>
          </a:bodyPr>
          <a:lstStyle/>
          <a:p>
            <a:r>
              <a:rPr lang="en-GB" sz="1600" dirty="0">
                <a:solidFill>
                  <a:schemeClr val="bg1"/>
                </a:solidFill>
              </a:rPr>
              <a:t>New data type – automatically assigns a data type based on the initialisation</a:t>
            </a:r>
          </a:p>
        </p:txBody>
      </p:sp>
      <p:cxnSp>
        <p:nvCxnSpPr>
          <p:cNvPr id="13" name="Straight Arrow Connector 12">
            <a:extLst>
              <a:ext uri="{FF2B5EF4-FFF2-40B4-BE49-F238E27FC236}">
                <a16:creationId xmlns:a16="http://schemas.microsoft.com/office/drawing/2014/main" id="{2D26708B-BB67-ACFB-CEDB-6EB6F0EA4960}"/>
              </a:ext>
            </a:extLst>
          </p:cNvPr>
          <p:cNvCxnSpPr>
            <a:cxnSpLocks/>
            <a:stCxn id="3" idx="2"/>
          </p:cNvCxnSpPr>
          <p:nvPr/>
        </p:nvCxnSpPr>
        <p:spPr>
          <a:xfrm>
            <a:off x="1449802" y="2990672"/>
            <a:ext cx="1673851" cy="173845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500"/>
                                        <p:tgtEl>
                                          <p:spTgt spid="3"/>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35CB-A050-4BC2-03FB-67B1C96CF25C}"/>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FE8C667-3766-883D-0518-0DF98CBE28F8}"/>
              </a:ext>
            </a:extLst>
          </p:cNvPr>
          <p:cNvSpPr txBox="1"/>
          <p:nvPr/>
        </p:nvSpPr>
        <p:spPr>
          <a:xfrm>
            <a:off x="2756621" y="1410355"/>
            <a:ext cx="6198384" cy="5447645"/>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filename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"data1.py"</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k;</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n_vals</a:t>
            </a:r>
            <a:r>
              <a:rPr lang="en-GB" sz="1200" b="0" dirty="0">
                <a:solidFill>
                  <a:srgbClr val="E6DB74"/>
                </a:solidFill>
                <a:effectLst/>
                <a:latin typeface="Menlo" panose="020B0609030804020204" pitchFamily="49" charset="0"/>
              </a:rPr>
              <a:t> =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cin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&gt;&gt;</a:t>
            </a:r>
            <a:r>
              <a:rPr lang="en-GB" sz="1200" b="0" dirty="0">
                <a:solidFill>
                  <a:srgbClr val="F8F8F2"/>
                </a:solidFill>
                <a:effectLst/>
                <a:latin typeface="Menlo" panose="020B0609030804020204" pitchFamily="49" charset="0"/>
              </a:rPr>
              <a:t> k;</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(k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x_range</a:t>
            </a:r>
            <a:r>
              <a:rPr lang="en-GB" sz="1200" b="0" dirty="0">
                <a:solidFill>
                  <a:srgbClr val="F8F8F2"/>
                </a:solidFill>
                <a:effectLst/>
                <a:latin typeface="Menlo" panose="020B0609030804020204" pitchFamily="49" charset="0"/>
              </a:rPr>
              <a:t>(k);</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k;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x_range.</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f_master</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fx_range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a:t>
            </a:r>
          </a:p>
          <a:p>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p>
          <a:p>
            <a:r>
              <a:rPr lang="en-GB" sz="1200" dirty="0">
                <a:solidFill>
                  <a:srgbClr val="F8F8F2"/>
                </a:solidFill>
                <a:latin typeface="Menlo" panose="020B0609030804020204" pitchFamily="49" charset="0"/>
              </a:rPr>
              <a:t>}</a:t>
            </a:r>
            <a:endParaRPr lang="en-GB" sz="1200" b="0" dirty="0">
              <a:solidFill>
                <a:srgbClr val="F8F8F2"/>
              </a:solidFill>
              <a:effectLst/>
              <a:latin typeface="Menlo" panose="020B0609030804020204" pitchFamily="49" charset="0"/>
            </a:endParaRPr>
          </a:p>
        </p:txBody>
      </p:sp>
      <p:sp>
        <p:nvSpPr>
          <p:cNvPr id="5" name="Right Brace 4">
            <a:extLst>
              <a:ext uri="{FF2B5EF4-FFF2-40B4-BE49-F238E27FC236}">
                <a16:creationId xmlns:a16="http://schemas.microsoft.com/office/drawing/2014/main" id="{50003DDE-47F9-8803-6461-13B8A3ED45E1}"/>
              </a:ext>
            </a:extLst>
          </p:cNvPr>
          <p:cNvSpPr/>
          <p:nvPr/>
        </p:nvSpPr>
        <p:spPr>
          <a:xfrm>
            <a:off x="6106510" y="1989752"/>
            <a:ext cx="728133" cy="2606090"/>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6" name="TextBox 5">
            <a:extLst>
              <a:ext uri="{FF2B5EF4-FFF2-40B4-BE49-F238E27FC236}">
                <a16:creationId xmlns:a16="http://schemas.microsoft.com/office/drawing/2014/main" id="{159F8859-A615-DED8-37B1-F1BA2A3A8855}"/>
              </a:ext>
            </a:extLst>
          </p:cNvPr>
          <p:cNvSpPr txBox="1"/>
          <p:nvPr/>
        </p:nvSpPr>
        <p:spPr>
          <a:xfrm>
            <a:off x="6834643" y="2877298"/>
            <a:ext cx="975380"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Create input data</a:t>
            </a:r>
          </a:p>
        </p:txBody>
      </p:sp>
      <p:cxnSp>
        <p:nvCxnSpPr>
          <p:cNvPr id="7" name="Straight Arrow Connector 6">
            <a:extLst>
              <a:ext uri="{FF2B5EF4-FFF2-40B4-BE49-F238E27FC236}">
                <a16:creationId xmlns:a16="http://schemas.microsoft.com/office/drawing/2014/main" id="{EFDC7AB2-8B47-3872-DFAD-9492EA85CFEE}"/>
              </a:ext>
            </a:extLst>
          </p:cNvPr>
          <p:cNvCxnSpPr>
            <a:cxnSpLocks/>
          </p:cNvCxnSpPr>
          <p:nvPr/>
        </p:nvCxnSpPr>
        <p:spPr>
          <a:xfrm flipH="1">
            <a:off x="5508199" y="4759739"/>
            <a:ext cx="1767081" cy="662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9ABDFE-9DCD-8F06-A442-FDF19A7006F7}"/>
              </a:ext>
            </a:extLst>
          </p:cNvPr>
          <p:cNvSpPr txBox="1"/>
          <p:nvPr/>
        </p:nvSpPr>
        <p:spPr>
          <a:xfrm>
            <a:off x="7275280" y="4344241"/>
            <a:ext cx="1077719"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Compute function</a:t>
            </a:r>
          </a:p>
        </p:txBody>
      </p:sp>
      <p:sp>
        <p:nvSpPr>
          <p:cNvPr id="9" name="Right Brace 8">
            <a:extLst>
              <a:ext uri="{FF2B5EF4-FFF2-40B4-BE49-F238E27FC236}">
                <a16:creationId xmlns:a16="http://schemas.microsoft.com/office/drawing/2014/main" id="{42EE0A7D-5DB3-6A87-ED3A-C0365E67F21C}"/>
              </a:ext>
            </a:extLst>
          </p:cNvPr>
          <p:cNvSpPr/>
          <p:nvPr/>
        </p:nvSpPr>
        <p:spPr>
          <a:xfrm>
            <a:off x="6759150" y="5631172"/>
            <a:ext cx="728133" cy="488161"/>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8EB4F961-6D3A-4DA6-3934-338B65EC6F6B}"/>
              </a:ext>
            </a:extLst>
          </p:cNvPr>
          <p:cNvSpPr txBox="1"/>
          <p:nvPr/>
        </p:nvSpPr>
        <p:spPr>
          <a:xfrm>
            <a:off x="7451601" y="5334502"/>
            <a:ext cx="142844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Write vectors to file </a:t>
            </a:r>
          </a:p>
        </p:txBody>
      </p:sp>
    </p:spTree>
    <p:extLst>
      <p:ext uri="{BB962C8B-B14F-4D97-AF65-F5344CB8AC3E}">
        <p14:creationId xmlns:p14="http://schemas.microsoft.com/office/powerpoint/2010/main" val="290142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15CE-153B-F9ED-55C7-B44B7EBCE969}"/>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FB74D09F-1733-A5EC-3BE2-D76D0F0D1E0B}"/>
              </a:ext>
            </a:extLst>
          </p:cNvPr>
          <p:cNvSpPr txBox="1"/>
          <p:nvPr/>
        </p:nvSpPr>
        <p:spPr>
          <a:xfrm>
            <a:off x="1498404" y="1671477"/>
            <a:ext cx="9195192" cy="4154984"/>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filename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 </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output</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bool</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initialise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true</a:t>
            </a:r>
            <a:r>
              <a:rPr lang="en-GB" sz="1200" b="0" dirty="0">
                <a:solidFill>
                  <a:srgbClr val="F8F8F2"/>
                </a:solidFill>
                <a:effectLst/>
                <a:latin typeface="Menlo" panose="020B0609030804020204" pitchFamily="49" charset="0"/>
              </a:rPr>
              <a:t>)</a:t>
            </a:r>
          </a:p>
          <a:p>
            <a:r>
              <a:rPr lang="en-GB" sz="1200" b="0" dirty="0">
                <a:solidFill>
                  <a:srgbClr val="88846F"/>
                </a:solidFill>
                <a:effectLst/>
                <a:latin typeface="Menlo" panose="020B0609030804020204" pitchFamily="49" charset="0"/>
              </a:rPr>
              <a:t>// Writes out data in </a:t>
            </a:r>
            <a:r>
              <a:rPr lang="en-GB" sz="1200" b="0" dirty="0" err="1">
                <a:solidFill>
                  <a:srgbClr val="88846F"/>
                </a:solidFill>
                <a:effectLst/>
                <a:latin typeface="Menlo" panose="020B0609030804020204" pitchFamily="49" charset="0"/>
              </a:rPr>
              <a:t>numpy</a:t>
            </a:r>
            <a:r>
              <a:rPr lang="en-GB" sz="1200" b="0" dirty="0">
                <a:solidFill>
                  <a:srgbClr val="88846F"/>
                </a:solidFill>
                <a:effectLst/>
                <a:latin typeface="Menlo" panose="020B0609030804020204" pitchFamily="49" charset="0"/>
              </a:rPr>
              <a:t> form. If initialise == true, creates file from scratch and includes top lines needed</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ofstream</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(initialise){</a:t>
            </a:r>
          </a:p>
          <a:p>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"import </a:t>
            </a:r>
            <a:r>
              <a:rPr lang="en-GB" sz="1200" b="0" dirty="0" err="1">
                <a:solidFill>
                  <a:srgbClr val="E6DB74"/>
                </a:solidFill>
                <a:effectLst/>
                <a:latin typeface="Menlo" panose="020B0609030804020204" pitchFamily="49" charset="0"/>
              </a:rPr>
              <a:t>numpy</a:t>
            </a:r>
            <a:r>
              <a:rPr lang="en-GB" sz="1200" b="0" dirty="0">
                <a:solidFill>
                  <a:srgbClr val="E6DB74"/>
                </a:solidFill>
                <a:effectLst/>
                <a:latin typeface="Menlo" panose="020B0609030804020204" pitchFamily="49" charset="0"/>
              </a:rPr>
              <a:t> as np"</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r>
              <a:rPr lang="en-GB" sz="1200" b="0" u="sng" dirty="0" err="1">
                <a:solidFill>
                  <a:srgbClr val="A6E22E"/>
                </a:solidFill>
                <a:effectLst/>
                <a:latin typeface="Menlo" panose="020B0609030804020204" pitchFamily="49" charset="0"/>
              </a:rPr>
              <a:t>ios_base</a:t>
            </a:r>
            <a:r>
              <a:rPr lang="en-GB" sz="1200" b="0" dirty="0">
                <a:solidFill>
                  <a:srgbClr val="F8F8F2"/>
                </a:solidFill>
                <a:effectLst/>
                <a:latin typeface="Menlo" panose="020B0609030804020204" pitchFamily="49" charset="0"/>
              </a:rPr>
              <a:t>::app);}</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 </a:t>
            </a:r>
            <a:r>
              <a:rPr lang="en-GB" sz="1200" b="0" dirty="0" err="1">
                <a:solidFill>
                  <a:srgbClr val="E6DB74"/>
                </a:solidFill>
                <a:effectLst/>
                <a:latin typeface="Menlo" panose="020B0609030804020204" pitchFamily="49" charset="0"/>
              </a:rPr>
              <a:t>np.array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auto</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else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close</a:t>
            </a:r>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052B6BB7-10FA-CD61-AA88-E5A5DCBAD5D7}"/>
              </a:ext>
            </a:extLst>
          </p:cNvPr>
          <p:cNvCxnSpPr>
            <a:cxnSpLocks/>
          </p:cNvCxnSpPr>
          <p:nvPr/>
        </p:nvCxnSpPr>
        <p:spPr>
          <a:xfrm flipH="1">
            <a:off x="5749159" y="2908948"/>
            <a:ext cx="1574118" cy="66942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33B752-5AEC-48D6-4E1D-42FDCB84E2BD}"/>
              </a:ext>
            </a:extLst>
          </p:cNvPr>
          <p:cNvSpPr txBox="1"/>
          <p:nvPr/>
        </p:nvSpPr>
        <p:spPr>
          <a:xfrm>
            <a:off x="7323277" y="2493450"/>
            <a:ext cx="2925710"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Opens data file without wiping what’s already there</a:t>
            </a:r>
          </a:p>
        </p:txBody>
      </p:sp>
      <p:sp>
        <p:nvSpPr>
          <p:cNvPr id="7" name="Right Brace 6">
            <a:extLst>
              <a:ext uri="{FF2B5EF4-FFF2-40B4-BE49-F238E27FC236}">
                <a16:creationId xmlns:a16="http://schemas.microsoft.com/office/drawing/2014/main" id="{EA46BAFF-4C93-D3B3-2E9D-3D4D69337F69}"/>
              </a:ext>
            </a:extLst>
          </p:cNvPr>
          <p:cNvSpPr/>
          <p:nvPr/>
        </p:nvSpPr>
        <p:spPr>
          <a:xfrm>
            <a:off x="5466080" y="4208990"/>
            <a:ext cx="728133" cy="1448582"/>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8" name="TextBox 7">
            <a:extLst>
              <a:ext uri="{FF2B5EF4-FFF2-40B4-BE49-F238E27FC236}">
                <a16:creationId xmlns:a16="http://schemas.microsoft.com/office/drawing/2014/main" id="{FC8A130B-C0A9-980B-0DF8-17FAAC0822FC}"/>
              </a:ext>
            </a:extLst>
          </p:cNvPr>
          <p:cNvSpPr txBox="1"/>
          <p:nvPr/>
        </p:nvSpPr>
        <p:spPr>
          <a:xfrm>
            <a:off x="6194213" y="4517782"/>
            <a:ext cx="3325707"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Loops over vector and writes out. If not at the end, then include comma</a:t>
            </a:r>
          </a:p>
        </p:txBody>
      </p:sp>
      <p:cxnSp>
        <p:nvCxnSpPr>
          <p:cNvPr id="3" name="Straight Arrow Connector 2">
            <a:extLst>
              <a:ext uri="{FF2B5EF4-FFF2-40B4-BE49-F238E27FC236}">
                <a16:creationId xmlns:a16="http://schemas.microsoft.com/office/drawing/2014/main" id="{0CC3A259-5388-1BAF-71FC-5A1D7ED2CB14}"/>
              </a:ext>
            </a:extLst>
          </p:cNvPr>
          <p:cNvCxnSpPr>
            <a:cxnSpLocks/>
          </p:cNvCxnSpPr>
          <p:nvPr/>
        </p:nvCxnSpPr>
        <p:spPr>
          <a:xfrm>
            <a:off x="1728020" y="991842"/>
            <a:ext cx="669947" cy="8369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929DCE-829A-956D-F4AB-6E9CCB27DDBD}"/>
              </a:ext>
            </a:extLst>
          </p:cNvPr>
          <p:cNvSpPr txBox="1"/>
          <p:nvPr/>
        </p:nvSpPr>
        <p:spPr>
          <a:xfrm>
            <a:off x="1015156" y="638846"/>
            <a:ext cx="1425727" cy="338554"/>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Default value</a:t>
            </a:r>
          </a:p>
        </p:txBody>
      </p:sp>
    </p:spTree>
    <p:extLst>
      <p:ext uri="{BB962C8B-B14F-4D97-AF65-F5344CB8AC3E}">
        <p14:creationId xmlns:p14="http://schemas.microsoft.com/office/powerpoint/2010/main" val="34648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3AD2-1503-7162-90D6-E7F1ACE974F5}"/>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C4906DB3-DE46-3874-C7B3-90AC22E43A46}"/>
              </a:ext>
            </a:extLst>
          </p:cNvPr>
          <p:cNvSpPr txBox="1"/>
          <p:nvPr/>
        </p:nvSpPr>
        <p:spPr>
          <a:xfrm>
            <a:off x="340164" y="2587716"/>
            <a:ext cx="6771836" cy="3323987"/>
          </a:xfrm>
          <a:prstGeom prst="rect">
            <a:avLst/>
          </a:prstGeom>
          <a:solidFill>
            <a:schemeClr val="bg1"/>
          </a:solidFill>
          <a:ln w="31750">
            <a:solidFill>
              <a:srgbClr val="FF0000"/>
            </a:solidFill>
          </a:ln>
        </p:spPr>
        <p:txBody>
          <a:bodyPr wrap="square">
            <a:spAutoFit/>
          </a:bodyPr>
          <a:lstStyle/>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matplotlib</a:t>
            </a:r>
          </a:p>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matplotlib.pyplot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as</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from</a:t>
            </a:r>
            <a:r>
              <a:rPr lang="en-GB" sz="1050" b="0" dirty="0">
                <a:solidFill>
                  <a:srgbClr val="F8F8F2"/>
                </a:solidFill>
                <a:effectLst/>
                <a:latin typeface="Menlo" panose="020B0609030804020204" pitchFamily="49" charset="0"/>
              </a:rPr>
              <a:t> data1 </a:t>
            </a:r>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endParaRPr lang="en-GB" sz="1050" b="0" dirty="0">
              <a:solidFill>
                <a:srgbClr val="F8F8F2"/>
              </a:solidFill>
              <a:effectLst/>
              <a:latin typeface="Menlo" panose="020B0609030804020204" pitchFamily="49" charset="0"/>
            </a:endParaRPr>
          </a:p>
          <a:p>
            <a:br>
              <a:rPr lang="en-GB" sz="1050" b="0" dirty="0">
                <a:solidFill>
                  <a:srgbClr val="F8F8F2"/>
                </a:solidFill>
                <a:effectLst/>
                <a:latin typeface="Menlo" panose="020B0609030804020204" pitchFamily="49" charset="0"/>
              </a:rPr>
            </a:b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15</a:t>
            </a:r>
            <a:endParaRPr lang="en-GB" sz="1050" b="0" dirty="0">
              <a:solidFill>
                <a:srgbClr val="F8F8F2"/>
              </a:solidFill>
              <a:effectLst/>
              <a:latin typeface="Menlo" panose="020B0609030804020204" pitchFamily="49" charset="0"/>
            </a:endParaRPr>
          </a:p>
          <a:p>
            <a:r>
              <a:rPr lang="en-GB" sz="1050" b="0" dirty="0" err="1">
                <a:solidFill>
                  <a:srgbClr val="F8F8F2"/>
                </a:solidFill>
                <a:effectLst/>
                <a:latin typeface="Menlo" panose="020B0609030804020204" pitchFamily="49" charset="0"/>
              </a:rPr>
              <a:t>matplotlib.rcParams.update</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a:t>
            </a:r>
            <a:r>
              <a:rPr lang="en-GB" sz="1050" b="0" dirty="0" err="1">
                <a:solidFill>
                  <a:srgbClr val="E6DB74"/>
                </a:solidFill>
                <a:effectLst/>
                <a:latin typeface="Menlo" panose="020B0609030804020204" pitchFamily="49" charset="0"/>
              </a:rPr>
              <a:t>font.size</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a:solidFill>
                  <a:srgbClr val="F8F8F2"/>
                </a:solidFill>
                <a:effectLst/>
                <a:latin typeface="Menlo" panose="020B0609030804020204" pitchFamily="49" charset="0"/>
              </a:rPr>
              <a:t>fig, </a:t>
            </a:r>
            <a:r>
              <a:rPr lang="en-GB" sz="1050" b="0" dirty="0" err="1">
                <a:solidFill>
                  <a:srgbClr val="F8F8F2"/>
                </a:solidFill>
                <a:effectLst/>
                <a:latin typeface="Menlo" panose="020B0609030804020204" pitchFamily="49" charset="0"/>
              </a:rPr>
              <a:t>axs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plt.subplots</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figsize</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axs.plot</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x_range</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fx_range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axs.set_xlabel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axs.set_ylabel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'$f(x)$'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axs.xaxis.set_tick_params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axs.yaxis.set_tick_params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plt.savefig</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'test.</a:t>
            </a:r>
            <a:r>
              <a:rPr lang="en-GB" sz="1050" b="0" dirty="0" err="1">
                <a:solidFill>
                  <a:srgbClr val="E6DB74"/>
                </a:solidFill>
                <a:effectLst/>
                <a:latin typeface="Menlo" panose="020B0609030804020204" pitchFamily="49" charset="0"/>
              </a:rPr>
              <a:t>png</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a:t>
            </a:r>
            <a:r>
              <a:rPr lang="en-GB" sz="1050" b="0" i="1" dirty="0" err="1">
                <a:solidFill>
                  <a:srgbClr val="FD971F"/>
                </a:solidFill>
                <a:effectLst/>
                <a:latin typeface="Menlo" panose="020B0609030804020204" pitchFamily="49" charset="0"/>
              </a:rPr>
              <a:t>bbox_inches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'tight'</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pad_inches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0.05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endParaRPr lang="en-GB" sz="1050" b="0" dirty="0">
              <a:solidFill>
                <a:srgbClr val="F8F8F2"/>
              </a:solidFill>
              <a:effectLst/>
              <a:latin typeface="Menlo" panose="020B0609030804020204" pitchFamily="49" charset="0"/>
            </a:endParaRPr>
          </a:p>
        </p:txBody>
      </p:sp>
      <p:pic>
        <p:nvPicPr>
          <p:cNvPr id="5" name="Picture 4" descr="Chart, histogram&#10;&#10;Description automatically generated">
            <a:extLst>
              <a:ext uri="{FF2B5EF4-FFF2-40B4-BE49-F238E27FC236}">
                <a16:creationId xmlns:a16="http://schemas.microsoft.com/office/drawing/2014/main" id="{F64B270B-812F-3975-4BE8-4695E42CA0B8}"/>
              </a:ext>
            </a:extLst>
          </p:cNvPr>
          <p:cNvPicPr>
            <a:picLocks noChangeAspect="1"/>
          </p:cNvPicPr>
          <p:nvPr/>
        </p:nvPicPr>
        <p:blipFill>
          <a:blip r:embed="rId2"/>
          <a:stretch>
            <a:fillRect/>
          </a:stretch>
        </p:blipFill>
        <p:spPr>
          <a:xfrm>
            <a:off x="7734300" y="2583288"/>
            <a:ext cx="3693319" cy="3538509"/>
          </a:xfrm>
          <a:prstGeom prst="rect">
            <a:avLst/>
          </a:prstGeom>
        </p:spPr>
      </p:pic>
    </p:spTree>
    <p:extLst>
      <p:ext uri="{BB962C8B-B14F-4D97-AF65-F5344CB8AC3E}">
        <p14:creationId xmlns:p14="http://schemas.microsoft.com/office/powerpoint/2010/main" val="112845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DD6C-3BAB-2CD0-DADA-5E22513F31DF}"/>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70A99328-856C-8D64-2552-4284594A88F3}"/>
              </a:ext>
            </a:extLst>
          </p:cNvPr>
          <p:cNvSpPr>
            <a:spLocks noGrp="1"/>
          </p:cNvSpPr>
          <p:nvPr>
            <p:ph idx="1"/>
          </p:nvPr>
        </p:nvSpPr>
        <p:spPr/>
        <p:txBody>
          <a:bodyPr/>
          <a:lstStyle/>
          <a:p>
            <a:r>
              <a:rPr lang="en-GB" dirty="0"/>
              <a:t>Use </a:t>
            </a:r>
            <a:r>
              <a:rPr lang="en-GB" dirty="0" err="1"/>
              <a:t>const</a:t>
            </a:r>
            <a:r>
              <a:rPr lang="en-GB" dirty="0"/>
              <a:t> to fix vectors when they go into functions where you are sure they shouldn’t be changed</a:t>
            </a:r>
          </a:p>
          <a:p>
            <a:r>
              <a:rPr lang="en-GB" sz="2800" dirty="0"/>
              <a:t>Try to make your code easily adaptable</a:t>
            </a:r>
          </a:p>
          <a:p>
            <a:r>
              <a:rPr lang="en-GB" sz="2800" dirty="0"/>
              <a:t>Try writing python inside a C++ script, and executing with bash or other command line languages</a:t>
            </a:r>
          </a:p>
          <a:p>
            <a:endParaRPr lang="en-GB" sz="2800" dirty="0"/>
          </a:p>
          <a:p>
            <a:endParaRPr lang="en-GB" dirty="0"/>
          </a:p>
        </p:txBody>
      </p:sp>
    </p:spTree>
    <p:extLst>
      <p:ext uri="{BB962C8B-B14F-4D97-AF65-F5344CB8AC3E}">
        <p14:creationId xmlns:p14="http://schemas.microsoft.com/office/powerpoint/2010/main" val="29715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Seven</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GB" sz="1400" dirty="0"/>
              <a:t>Aim: compute x^2 + 4x – 10 for an arbitrary input, save input/output data, plot the results</a:t>
            </a:r>
          </a:p>
          <a:p>
            <a:r>
              <a:rPr lang="en-GB" sz="1400" dirty="0"/>
              <a:t>In main():</a:t>
            </a:r>
          </a:p>
          <a:p>
            <a:pPr lvl="1"/>
            <a:r>
              <a:rPr lang="en-GB" sz="1400" dirty="0"/>
              <a:t>Create an input vector x = (start, ….., end) with </a:t>
            </a:r>
            <a:r>
              <a:rPr lang="en-GB" sz="1400" dirty="0" err="1"/>
              <a:t>len</a:t>
            </a:r>
            <a:r>
              <a:rPr lang="en-GB" sz="1400" dirty="0"/>
              <a:t>(x) = k</a:t>
            </a:r>
          </a:p>
          <a:p>
            <a:pPr lvl="1"/>
            <a:r>
              <a:rPr lang="en-GB" sz="1400" dirty="0"/>
              <a:t>Set start = -100, end = 100, k = 1e6 initially</a:t>
            </a:r>
          </a:p>
          <a:p>
            <a:pPr lvl="1"/>
            <a:r>
              <a:rPr lang="en-GB" sz="1400" dirty="0"/>
              <a:t>Create a blank vector called output</a:t>
            </a:r>
          </a:p>
          <a:p>
            <a:pPr lvl="1"/>
            <a:r>
              <a:rPr lang="en-GB" sz="1400" dirty="0"/>
              <a:t>Pass input and output to a function </a:t>
            </a:r>
            <a:r>
              <a:rPr lang="en-GB" sz="1400" b="1" dirty="0" err="1"/>
              <a:t>func</a:t>
            </a:r>
            <a:endParaRPr lang="en-GB" sz="1400" b="1" dirty="0"/>
          </a:p>
          <a:p>
            <a:pPr lvl="1"/>
            <a:r>
              <a:rPr lang="en-GB" sz="1400" dirty="0"/>
              <a:t>Pass input/output to a function called </a:t>
            </a:r>
            <a:r>
              <a:rPr lang="en-GB" sz="1400" b="1" dirty="0" err="1"/>
              <a:t>write_out</a:t>
            </a:r>
            <a:endParaRPr lang="en-GB" sz="1400" dirty="0"/>
          </a:p>
          <a:p>
            <a:r>
              <a:rPr lang="en-GB" sz="1400" dirty="0"/>
              <a:t>In </a:t>
            </a:r>
            <a:r>
              <a:rPr lang="en-GB" sz="1400" dirty="0" err="1"/>
              <a:t>func</a:t>
            </a:r>
            <a:r>
              <a:rPr lang="en-GB" sz="1400" dirty="0"/>
              <a:t>():</a:t>
            </a:r>
          </a:p>
          <a:p>
            <a:pPr lvl="1"/>
            <a:r>
              <a:rPr lang="en-GB" sz="1400" dirty="0"/>
              <a:t>Import memory addresses for input/output, i.e. don’t create copies</a:t>
            </a:r>
          </a:p>
          <a:p>
            <a:pPr lvl="1"/>
            <a:r>
              <a:rPr lang="en-GB" sz="1400" dirty="0"/>
              <a:t>Fix input, allow output to change</a:t>
            </a:r>
          </a:p>
          <a:p>
            <a:pPr lvl="1"/>
            <a:r>
              <a:rPr lang="en-GB" sz="1400" dirty="0"/>
              <a:t>Modify output according to x^2 + 4x – 10</a:t>
            </a:r>
          </a:p>
          <a:p>
            <a:r>
              <a:rPr lang="en-GB" sz="1400" dirty="0"/>
              <a:t>In </a:t>
            </a:r>
            <a:r>
              <a:rPr lang="en-GB" sz="1400" dirty="0" err="1"/>
              <a:t>write_out</a:t>
            </a:r>
            <a:r>
              <a:rPr lang="en-GB" sz="1400" dirty="0"/>
              <a:t>():</a:t>
            </a:r>
          </a:p>
          <a:p>
            <a:pPr lvl="1"/>
            <a:r>
              <a:rPr lang="en-GB" sz="1400" dirty="0"/>
              <a:t>Save data to a named python script </a:t>
            </a:r>
            <a:r>
              <a:rPr lang="en-GB" sz="1400" dirty="0" err="1"/>
              <a:t>data.py</a:t>
            </a:r>
            <a:endParaRPr lang="en-GB" sz="1400" dirty="0"/>
          </a:p>
          <a:p>
            <a:r>
              <a:rPr lang="en-GB" sz="1400" dirty="0"/>
              <a:t>Python script:</a:t>
            </a:r>
          </a:p>
          <a:p>
            <a:pPr lvl="1"/>
            <a:r>
              <a:rPr lang="en-GB" sz="1400" dirty="0"/>
              <a:t>Load in data, plot results (you can do this inside a C++ function if you like)</a:t>
            </a:r>
          </a:p>
          <a:p>
            <a:endParaRPr lang="en-GB" sz="1200" dirty="0"/>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695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dissolve">
                                      <p:cBhvr>
                                        <p:cTn id="49" dur="500"/>
                                        <p:tgtEl>
                                          <p:spTgt spid="3">
                                            <p:txEl>
                                              <p:pRg st="13" end="13"/>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dissolv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A485-059D-4F00-2A98-7850C379A35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FBED5C4A-8EF7-0D33-B41F-24A7FBFB32F3}"/>
              </a:ext>
            </a:extLst>
          </p:cNvPr>
          <p:cNvSpPr>
            <a:spLocks noGrp="1"/>
          </p:cNvSpPr>
          <p:nvPr>
            <p:ph idx="1"/>
          </p:nvPr>
        </p:nvSpPr>
        <p:spPr/>
        <p:txBody>
          <a:bodyPr>
            <a:normAutofit fontScale="92500" lnSpcReduction="10000"/>
          </a:bodyPr>
          <a:lstStyle/>
          <a:p>
            <a:r>
              <a:rPr lang="en-GB" dirty="0"/>
              <a:t>Memory addresses and pointers</a:t>
            </a:r>
          </a:p>
          <a:p>
            <a:endParaRPr lang="en-GB" sz="2800" dirty="0"/>
          </a:p>
          <a:p>
            <a:r>
              <a:rPr lang="en-GB" sz="2800" dirty="0"/>
              <a:t>Passing vectors into functions</a:t>
            </a:r>
          </a:p>
          <a:p>
            <a:endParaRPr lang="en-GB" sz="2800" dirty="0"/>
          </a:p>
          <a:p>
            <a:r>
              <a:rPr lang="en-GB" dirty="0"/>
              <a:t>Basic s</a:t>
            </a:r>
            <a:r>
              <a:rPr lang="en-GB" sz="2800" dirty="0"/>
              <a:t>aving of text-based data</a:t>
            </a:r>
          </a:p>
          <a:p>
            <a:endParaRPr lang="en-GB" sz="2800" dirty="0"/>
          </a:p>
          <a:p>
            <a:r>
              <a:rPr lang="en-GB" sz="2800" dirty="0"/>
              <a:t>Plottin</a:t>
            </a:r>
            <a:r>
              <a:rPr lang="en-GB" dirty="0"/>
              <a:t>g with Python</a:t>
            </a:r>
            <a:endParaRPr lang="en-GB" sz="2800" dirty="0"/>
          </a:p>
          <a:p>
            <a:endParaRPr lang="en-GB" dirty="0"/>
          </a:p>
        </p:txBody>
      </p:sp>
    </p:spTree>
    <p:extLst>
      <p:ext uri="{BB962C8B-B14F-4D97-AF65-F5344CB8AC3E}">
        <p14:creationId xmlns:p14="http://schemas.microsoft.com/office/powerpoint/2010/main" val="248995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755F-37B4-2ACA-AD98-DD75A544E66C}"/>
              </a:ext>
            </a:extLst>
          </p:cNvPr>
          <p:cNvSpPr>
            <a:spLocks noGrp="1"/>
          </p:cNvSpPr>
          <p:nvPr>
            <p:ph type="title"/>
          </p:nvPr>
        </p:nvSpPr>
        <p:spPr/>
        <p:txBody>
          <a:bodyPr/>
          <a:lstStyle/>
          <a:p>
            <a:r>
              <a:rPr lang="en-GB" b="1" u="sng" dirty="0"/>
              <a:t>Classes</a:t>
            </a:r>
          </a:p>
        </p:txBody>
      </p:sp>
      <p:sp>
        <p:nvSpPr>
          <p:cNvPr id="3" name="Content Placeholder 2">
            <a:extLst>
              <a:ext uri="{FF2B5EF4-FFF2-40B4-BE49-F238E27FC236}">
                <a16:creationId xmlns:a16="http://schemas.microsoft.com/office/drawing/2014/main" id="{F015293D-ECC7-0405-EA6C-C45A2D0DDDF5}"/>
              </a:ext>
            </a:extLst>
          </p:cNvPr>
          <p:cNvSpPr>
            <a:spLocks noGrp="1"/>
          </p:cNvSpPr>
          <p:nvPr>
            <p:ph idx="1"/>
          </p:nvPr>
        </p:nvSpPr>
        <p:spPr>
          <a:effectLst/>
        </p:spPr>
        <p:txBody>
          <a:bodyPr>
            <a:normAutofit lnSpcReduction="10000"/>
          </a:bodyPr>
          <a:lstStyle/>
          <a:p>
            <a:r>
              <a:rPr lang="en-GB" sz="2800" dirty="0"/>
              <a:t>Basics of Classes in C++</a:t>
            </a:r>
          </a:p>
          <a:p>
            <a:endParaRPr lang="en-GB" sz="2800" dirty="0"/>
          </a:p>
          <a:p>
            <a:pPr lvl="1"/>
            <a:r>
              <a:rPr lang="en-GB" dirty="0"/>
              <a:t>Attributes and Methods</a:t>
            </a:r>
          </a:p>
          <a:p>
            <a:pPr lvl="1"/>
            <a:endParaRPr lang="en-GB" dirty="0"/>
          </a:p>
          <a:p>
            <a:pPr lvl="1"/>
            <a:r>
              <a:rPr lang="en-GB" dirty="0"/>
              <a:t>Constructors</a:t>
            </a:r>
          </a:p>
          <a:p>
            <a:endParaRPr lang="en-GB" sz="2800" dirty="0"/>
          </a:p>
          <a:p>
            <a:pPr lvl="1"/>
            <a:r>
              <a:rPr lang="en-GB" dirty="0"/>
              <a:t>Access specifiers</a:t>
            </a:r>
          </a:p>
        </p:txBody>
      </p:sp>
      <p:sp>
        <p:nvSpPr>
          <p:cNvPr id="4" name="Rounded Rectangle 3">
            <a:extLst>
              <a:ext uri="{FF2B5EF4-FFF2-40B4-BE49-F238E27FC236}">
                <a16:creationId xmlns:a16="http://schemas.microsoft.com/office/drawing/2014/main" id="{A0773EF8-1258-7927-9641-4192CFAC1122}"/>
              </a:ext>
            </a:extLst>
          </p:cNvPr>
          <p:cNvSpPr/>
          <p:nvPr/>
        </p:nvSpPr>
        <p:spPr>
          <a:xfrm>
            <a:off x="4304714" y="230458"/>
            <a:ext cx="3587261"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2919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DEED-CDA3-C76F-F156-C620D1EFB688}"/>
              </a:ext>
            </a:extLst>
          </p:cNvPr>
          <p:cNvSpPr>
            <a:spLocks noGrp="1"/>
          </p:cNvSpPr>
          <p:nvPr>
            <p:ph type="title"/>
          </p:nvPr>
        </p:nvSpPr>
        <p:spPr/>
        <p:txBody>
          <a:bodyPr/>
          <a:lstStyle/>
          <a:p>
            <a:r>
              <a:rPr lang="en-GB" dirty="0"/>
              <a:t>Object oriented programming</a:t>
            </a:r>
          </a:p>
        </p:txBody>
      </p:sp>
      <p:sp>
        <p:nvSpPr>
          <p:cNvPr id="3" name="Content Placeholder 2">
            <a:extLst>
              <a:ext uri="{FF2B5EF4-FFF2-40B4-BE49-F238E27FC236}">
                <a16:creationId xmlns:a16="http://schemas.microsoft.com/office/drawing/2014/main" id="{ECFFB1F5-C016-E8D9-6A35-83C92045B2FB}"/>
              </a:ext>
            </a:extLst>
          </p:cNvPr>
          <p:cNvSpPr>
            <a:spLocks noGrp="1"/>
          </p:cNvSpPr>
          <p:nvPr>
            <p:ph idx="1"/>
          </p:nvPr>
        </p:nvSpPr>
        <p:spPr>
          <a:xfrm>
            <a:off x="913795" y="2076450"/>
            <a:ext cx="6186252" cy="3714749"/>
          </a:xfrm>
        </p:spPr>
        <p:txBody>
          <a:bodyPr>
            <a:normAutofit fontScale="92500" lnSpcReduction="10000"/>
          </a:bodyPr>
          <a:lstStyle/>
          <a:p>
            <a:r>
              <a:rPr lang="en-GB" dirty="0"/>
              <a:t>Procedural programming specifies the specific steps a programme must take</a:t>
            </a:r>
          </a:p>
          <a:p>
            <a:endParaRPr lang="en-GB" dirty="0"/>
          </a:p>
          <a:p>
            <a:r>
              <a:rPr lang="en-GB" dirty="0"/>
              <a:t>OOP creates objects that contain both data and functions</a:t>
            </a:r>
          </a:p>
          <a:p>
            <a:endParaRPr lang="en-GB" dirty="0"/>
          </a:p>
          <a:p>
            <a:r>
              <a:rPr lang="en-GB" dirty="0"/>
              <a:t>Why? DRY! (Don’t repeat yourself)</a:t>
            </a:r>
          </a:p>
          <a:p>
            <a:endParaRPr lang="en-GB" dirty="0"/>
          </a:p>
        </p:txBody>
      </p:sp>
      <p:pic>
        <p:nvPicPr>
          <p:cNvPr id="4" name="Picture 2" descr="Morgan Stanley on Twitter: &quot;We are excited for our Tech MD Bjarne Stroustrup  to receive the IEEE @ComputerSociety's 2018 Computer Pioneer Award for his  contributions to electronic computing with the design and">
            <a:extLst>
              <a:ext uri="{FF2B5EF4-FFF2-40B4-BE49-F238E27FC236}">
                <a16:creationId xmlns:a16="http://schemas.microsoft.com/office/drawing/2014/main" id="{21E92768-DC6F-13E1-EE32-74C59F18B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6"/>
          <a:stretch/>
        </p:blipFill>
        <p:spPr bwMode="auto">
          <a:xfrm>
            <a:off x="7765080" y="1837270"/>
            <a:ext cx="3502477" cy="3940482"/>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767E-758F-A539-836A-E2512D8B2BD5}"/>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637B0CD-289C-6084-98B7-6F77CBF88FB2}"/>
              </a:ext>
            </a:extLst>
          </p:cNvPr>
          <p:cNvSpPr>
            <a:spLocks noGrp="1"/>
          </p:cNvSpPr>
          <p:nvPr>
            <p:ph idx="1"/>
          </p:nvPr>
        </p:nvSpPr>
        <p:spPr>
          <a:xfrm>
            <a:off x="913795" y="2076450"/>
            <a:ext cx="5755946" cy="3714749"/>
          </a:xfrm>
        </p:spPr>
        <p:txBody>
          <a:bodyPr>
            <a:normAutofit fontScale="92500" lnSpcReduction="20000"/>
          </a:bodyPr>
          <a:lstStyle/>
          <a:p>
            <a:r>
              <a:rPr lang="en-GB" sz="2800" dirty="0"/>
              <a:t>A ‘</a:t>
            </a:r>
            <a:r>
              <a:rPr lang="en-GB" sz="2800" dirty="0">
                <a:solidFill>
                  <a:srgbClr val="00B050"/>
                </a:solidFill>
              </a:rPr>
              <a:t>Class</a:t>
            </a:r>
            <a:r>
              <a:rPr lang="en-GB" sz="2800" dirty="0"/>
              <a:t>’ is a template for an ‘Object’</a:t>
            </a:r>
          </a:p>
          <a:p>
            <a:endParaRPr lang="en-GB" sz="2800" dirty="0"/>
          </a:p>
          <a:p>
            <a:r>
              <a:rPr lang="en-GB" sz="2800" dirty="0"/>
              <a:t>An ‘</a:t>
            </a:r>
            <a:r>
              <a:rPr lang="en-GB" sz="2800" dirty="0">
                <a:solidFill>
                  <a:schemeClr val="accent2"/>
                </a:solidFill>
              </a:rPr>
              <a:t>Object</a:t>
            </a:r>
            <a:r>
              <a:rPr lang="en-GB" sz="2800" dirty="0"/>
              <a:t>’ is an instance of a Class</a:t>
            </a:r>
          </a:p>
          <a:p>
            <a:endParaRPr lang="en-GB" sz="2800" dirty="0"/>
          </a:p>
          <a:p>
            <a:r>
              <a:rPr lang="en-GB" sz="2800" dirty="0"/>
              <a:t>E.g. for the ’Car’ class, you may have ‘Volvo’, ‘Audi’ and ‘Ford’ objects</a:t>
            </a:r>
          </a:p>
          <a:p>
            <a:endParaRPr lang="en-GB" dirty="0"/>
          </a:p>
        </p:txBody>
      </p:sp>
      <p:pic>
        <p:nvPicPr>
          <p:cNvPr id="4" name="Picture 2" descr="Car silhouette logo template, design vector icon illustration. 2953593  Vector Art at Vecteezy">
            <a:extLst>
              <a:ext uri="{FF2B5EF4-FFF2-40B4-BE49-F238E27FC236}">
                <a16:creationId xmlns:a16="http://schemas.microsoft.com/office/drawing/2014/main" id="{92B57F3A-F337-472C-D8AA-F62DDA6C5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36" t="33592" r="14690" b="35879"/>
          <a:stretch/>
        </p:blipFill>
        <p:spPr bwMode="auto">
          <a:xfrm>
            <a:off x="7605159" y="1487758"/>
            <a:ext cx="1902373" cy="872358"/>
          </a:xfrm>
          <a:prstGeom prst="rect">
            <a:avLst/>
          </a:prstGeom>
          <a:noFill/>
          <a:ln w="31750">
            <a:solidFill>
              <a:srgbClr val="92D050"/>
            </a:solidFill>
          </a:ln>
          <a:extLst>
            <a:ext uri="{909E8E84-426E-40DD-AFC4-6F175D3DCCD1}">
              <a14:hiddenFill xmlns:a14="http://schemas.microsoft.com/office/drawing/2010/main">
                <a:solidFill>
                  <a:srgbClr val="FFFFFF"/>
                </a:solidFill>
              </a14:hiddenFill>
            </a:ext>
          </a:extLst>
        </p:spPr>
      </p:pic>
      <p:pic>
        <p:nvPicPr>
          <p:cNvPr id="5" name="Picture 4" descr="Volvo Selekt">
            <a:extLst>
              <a:ext uri="{FF2B5EF4-FFF2-40B4-BE49-F238E27FC236}">
                <a16:creationId xmlns:a16="http://schemas.microsoft.com/office/drawing/2014/main" id="{E48FB76A-E655-1FCD-5D7F-E249040E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741" y="3097102"/>
            <a:ext cx="2414997" cy="1812192"/>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pic>
        <p:nvPicPr>
          <p:cNvPr id="6" name="Picture 6" descr="Audi | View Latest Models | AutoTrader UK">
            <a:extLst>
              <a:ext uri="{FF2B5EF4-FFF2-40B4-BE49-F238E27FC236}">
                <a16:creationId xmlns:a16="http://schemas.microsoft.com/office/drawing/2014/main" id="{EE5AAC49-FF03-F30D-3F0C-333B5C23B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6460" y="2959362"/>
            <a:ext cx="2145790"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24FFDB-D439-6C37-7962-39209D6E65D7}"/>
              </a:ext>
            </a:extLst>
          </p:cNvPr>
          <p:cNvSpPr txBox="1"/>
          <p:nvPr/>
        </p:nvSpPr>
        <p:spPr>
          <a:xfrm>
            <a:off x="10581266" y="5265661"/>
            <a:ext cx="45719" cy="66930"/>
          </a:xfrm>
          <a:prstGeom prst="rect">
            <a:avLst/>
          </a:prstGeom>
          <a:noFill/>
        </p:spPr>
        <p:txBody>
          <a:bodyPr wrap="square" rtlCol="0">
            <a:spAutoFit/>
          </a:bodyPr>
          <a:lstStyle/>
          <a:p>
            <a:endParaRPr lang="en-GB" dirty="0"/>
          </a:p>
        </p:txBody>
      </p:sp>
      <p:pic>
        <p:nvPicPr>
          <p:cNvPr id="8" name="Picture 8" descr="Ford | View Latest Models | AutoTrader UK">
            <a:extLst>
              <a:ext uri="{FF2B5EF4-FFF2-40B4-BE49-F238E27FC236}">
                <a16:creationId xmlns:a16="http://schemas.microsoft.com/office/drawing/2014/main" id="{1CB36F2E-429B-F590-B20E-41A6FFADA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4738" y="4609901"/>
            <a:ext cx="2145791"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3A065-D847-2493-1710-3F6797DE9172}"/>
              </a:ext>
            </a:extLst>
          </p:cNvPr>
          <p:cNvSpPr txBox="1"/>
          <p:nvPr/>
        </p:nvSpPr>
        <p:spPr>
          <a:xfrm>
            <a:off x="9113704" y="655745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0057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nodePh="1">
                                  <p:stCondLst>
                                    <p:cond delay="0"/>
                                  </p:stCondLst>
                                  <p:endCondLst>
                                    <p:cond evt="begin" delay="0">
                                      <p:tn val="16"/>
                                    </p:cond>
                                  </p:end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7852-5D9D-AF15-C394-D5B5A5EECC6E}"/>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BE62B4F-070B-4C4D-27EA-5F71A4AB17D7}"/>
              </a:ext>
            </a:extLst>
          </p:cNvPr>
          <p:cNvSpPr>
            <a:spLocks noGrp="1"/>
          </p:cNvSpPr>
          <p:nvPr>
            <p:ph idx="1"/>
          </p:nvPr>
        </p:nvSpPr>
        <p:spPr>
          <a:xfrm>
            <a:off x="913795" y="2076450"/>
            <a:ext cx="6218525" cy="3714749"/>
          </a:xfrm>
        </p:spPr>
        <p:txBody>
          <a:bodyPr>
            <a:normAutofit fontScale="92500" lnSpcReduction="10000"/>
          </a:bodyPr>
          <a:lstStyle/>
          <a:p>
            <a:r>
              <a:rPr lang="en-GB" sz="2800" dirty="0"/>
              <a:t>Classes have </a:t>
            </a:r>
            <a:r>
              <a:rPr lang="en-GB" sz="2800" b="1" dirty="0"/>
              <a:t>attributes </a:t>
            </a:r>
            <a:r>
              <a:rPr lang="en-GB" sz="2800" dirty="0"/>
              <a:t>(variables, e.g. weight, colour)</a:t>
            </a:r>
          </a:p>
          <a:p>
            <a:endParaRPr lang="en-GB" sz="2800" b="1" dirty="0"/>
          </a:p>
          <a:p>
            <a:r>
              <a:rPr lang="en-GB" sz="2800" dirty="0"/>
              <a:t>Classes have </a:t>
            </a:r>
            <a:r>
              <a:rPr lang="en-GB" sz="2800" b="1" dirty="0"/>
              <a:t>methods </a:t>
            </a:r>
            <a:r>
              <a:rPr lang="en-GB" sz="2800" dirty="0"/>
              <a:t>(functions, e.g. brake, open door)</a:t>
            </a:r>
          </a:p>
          <a:p>
            <a:endParaRPr lang="en-GB" sz="2800" dirty="0"/>
          </a:p>
          <a:p>
            <a:r>
              <a:rPr lang="en-GB" sz="2800" dirty="0"/>
              <a:t>Attributes and functions are referred to as </a:t>
            </a:r>
            <a:r>
              <a:rPr lang="en-GB" sz="2800" b="1" dirty="0"/>
              <a:t>class members</a:t>
            </a:r>
          </a:p>
          <a:p>
            <a:endParaRPr lang="en-GB" dirty="0"/>
          </a:p>
        </p:txBody>
      </p:sp>
      <p:sp>
        <p:nvSpPr>
          <p:cNvPr id="4" name="TextBox 3">
            <a:extLst>
              <a:ext uri="{FF2B5EF4-FFF2-40B4-BE49-F238E27FC236}">
                <a16:creationId xmlns:a16="http://schemas.microsoft.com/office/drawing/2014/main" id="{1F5E16B2-7973-F687-65C9-34A6C0F1526A}"/>
              </a:ext>
            </a:extLst>
          </p:cNvPr>
          <p:cNvSpPr txBox="1"/>
          <p:nvPr/>
        </p:nvSpPr>
        <p:spPr>
          <a:xfrm>
            <a:off x="9273647" y="3261780"/>
            <a:ext cx="1701107" cy="523220"/>
          </a:xfrm>
          <a:prstGeom prst="rect">
            <a:avLst/>
          </a:prstGeom>
          <a:noFill/>
        </p:spPr>
        <p:txBody>
          <a:bodyPr wrap="none" rtlCol="0">
            <a:spAutoFit/>
          </a:bodyPr>
          <a:lstStyle/>
          <a:p>
            <a:r>
              <a:rPr lang="en-GB" sz="2800" dirty="0">
                <a:solidFill>
                  <a:schemeClr val="bg1"/>
                </a:solidFill>
              </a:rPr>
              <a:t>Attributes</a:t>
            </a:r>
          </a:p>
        </p:txBody>
      </p:sp>
      <p:sp>
        <p:nvSpPr>
          <p:cNvPr id="5" name="TextBox 4">
            <a:extLst>
              <a:ext uri="{FF2B5EF4-FFF2-40B4-BE49-F238E27FC236}">
                <a16:creationId xmlns:a16="http://schemas.microsoft.com/office/drawing/2014/main" id="{03B0832D-D2D8-74AF-567E-A80754ADFAA0}"/>
              </a:ext>
            </a:extLst>
          </p:cNvPr>
          <p:cNvSpPr txBox="1"/>
          <p:nvPr/>
        </p:nvSpPr>
        <p:spPr>
          <a:xfrm>
            <a:off x="9329919" y="3859602"/>
            <a:ext cx="1531188" cy="523220"/>
          </a:xfrm>
          <a:prstGeom prst="rect">
            <a:avLst/>
          </a:prstGeom>
          <a:noFill/>
        </p:spPr>
        <p:txBody>
          <a:bodyPr wrap="none" rtlCol="0">
            <a:spAutoFit/>
          </a:bodyPr>
          <a:lstStyle/>
          <a:p>
            <a:r>
              <a:rPr lang="en-GB" sz="2800" dirty="0">
                <a:solidFill>
                  <a:schemeClr val="bg1"/>
                </a:solidFill>
              </a:rPr>
              <a:t>Methods</a:t>
            </a:r>
          </a:p>
        </p:txBody>
      </p:sp>
      <p:sp>
        <p:nvSpPr>
          <p:cNvPr id="6" name="Rectangle 5">
            <a:extLst>
              <a:ext uri="{FF2B5EF4-FFF2-40B4-BE49-F238E27FC236}">
                <a16:creationId xmlns:a16="http://schemas.microsoft.com/office/drawing/2014/main" id="{DE936E66-3828-D692-977E-1241AD68CB27}"/>
              </a:ext>
            </a:extLst>
          </p:cNvPr>
          <p:cNvSpPr/>
          <p:nvPr/>
        </p:nvSpPr>
        <p:spPr>
          <a:xfrm>
            <a:off x="8954965" y="2980328"/>
            <a:ext cx="2460748" cy="1609344"/>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Tree>
    <p:extLst>
      <p:ext uri="{BB962C8B-B14F-4D97-AF65-F5344CB8AC3E}">
        <p14:creationId xmlns:p14="http://schemas.microsoft.com/office/powerpoint/2010/main" val="38713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4" name="TextBox 3">
            <a:extLst>
              <a:ext uri="{FF2B5EF4-FFF2-40B4-BE49-F238E27FC236}">
                <a16:creationId xmlns:a16="http://schemas.microsoft.com/office/drawing/2014/main" id="{4CF10B88-F0B1-28BE-B9B9-48EACCB4E2D7}"/>
              </a:ext>
            </a:extLst>
          </p:cNvPr>
          <p:cNvSpPr txBox="1"/>
          <p:nvPr/>
        </p:nvSpPr>
        <p:spPr>
          <a:xfrm>
            <a:off x="3132535" y="1868805"/>
            <a:ext cx="6093618" cy="4708981"/>
          </a:xfrm>
          <a:prstGeom prst="rect">
            <a:avLst/>
          </a:prstGeom>
          <a:solidFill>
            <a:schemeClr val="bg1"/>
          </a:solidFill>
          <a:ln w="31750">
            <a:solidFill>
              <a:srgbClr val="FF0000"/>
            </a:solidFill>
          </a:ln>
        </p:spPr>
        <p:txBody>
          <a:bodyPr wrap="square">
            <a:spAutoFit/>
          </a:bodyPr>
          <a:lstStyle/>
          <a:p>
            <a:r>
              <a:rPr lang="en-GB" sz="1200" b="0" dirty="0">
                <a:solidFill>
                  <a:srgbClr val="F92672"/>
                </a:solidFill>
                <a:effectLst/>
                <a:latin typeface="Menlo" panose="020B0609030804020204" pitchFamily="49" charset="0"/>
              </a:rPr>
              <a:t>#include</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&lt;iostream&gt;</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using</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namespace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class</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Car</a:t>
            </a:r>
            <a:r>
              <a:rPr lang="en-GB" sz="1200" b="0" dirty="0">
                <a:solidFill>
                  <a:srgbClr val="F8F8F2"/>
                </a:solidFill>
                <a:effectLst/>
                <a:latin typeface="Menlo" panose="020B0609030804020204" pitchFamily="49" charset="0"/>
              </a:rPr>
              <a:t> {</a:t>
            </a:r>
            <a:r>
              <a:rPr lang="en-GB" sz="1200" b="0" dirty="0">
                <a:solidFill>
                  <a:srgbClr val="88846F"/>
                </a:solidFill>
                <a:effectLst/>
                <a:latin typeface="Menlo" panose="020B0609030804020204" pitchFamily="49" charset="0"/>
              </a:rPr>
              <a:t> // The class</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public:</a:t>
            </a:r>
            <a:r>
              <a:rPr lang="en-GB" sz="1200" b="0" dirty="0">
                <a:solidFill>
                  <a:srgbClr val="88846F"/>
                </a:solidFill>
                <a:effectLst/>
                <a:latin typeface="Menlo" panose="020B0609030804020204" pitchFamily="49" charset="0"/>
              </a:rPr>
              <a:t> // Access specifier</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n_seats</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(int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brand;</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a:t>
            </a:r>
            <a:r>
              <a:rPr lang="en-GB" sz="1200" dirty="0">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Car </a:t>
            </a:r>
            <a:r>
              <a:rPr lang="en-GB" sz="1200" b="0" dirty="0" err="1">
                <a:solidFill>
                  <a:srgbClr val="F8F8F2"/>
                </a:solidFill>
                <a:effectLst/>
                <a:latin typeface="Menlo" panose="020B0609030804020204" pitchFamily="49" charset="0"/>
              </a:rPr>
              <a:t>newcar</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Create an object of Car</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Access attributes and set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5</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"Seat"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"Ibiza"</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Print attribute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D1EA2A38-DD95-CC68-3F1A-97300314E03D}"/>
              </a:ext>
            </a:extLst>
          </p:cNvPr>
          <p:cNvCxnSpPr>
            <a:cxnSpLocks/>
            <a:stCxn id="6" idx="2"/>
          </p:cNvCxnSpPr>
          <p:nvPr/>
        </p:nvCxnSpPr>
        <p:spPr>
          <a:xfrm flipH="1">
            <a:off x="3881606" y="1389694"/>
            <a:ext cx="3342359" cy="11963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C6D0F9-B130-D011-CB98-5F40E754FB7A}"/>
              </a:ext>
            </a:extLst>
          </p:cNvPr>
          <p:cNvSpPr txBox="1"/>
          <p:nvPr/>
        </p:nvSpPr>
        <p:spPr>
          <a:xfrm>
            <a:off x="6418354" y="804919"/>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Creates a class called Car</a:t>
            </a:r>
          </a:p>
        </p:txBody>
      </p:sp>
      <p:cxnSp>
        <p:nvCxnSpPr>
          <p:cNvPr id="7" name="Straight Arrow Connector 6">
            <a:extLst>
              <a:ext uri="{FF2B5EF4-FFF2-40B4-BE49-F238E27FC236}">
                <a16:creationId xmlns:a16="http://schemas.microsoft.com/office/drawing/2014/main" id="{CB7F75C5-6E8D-3AF0-A279-F9AFC5B2E8B8}"/>
              </a:ext>
            </a:extLst>
          </p:cNvPr>
          <p:cNvCxnSpPr>
            <a:cxnSpLocks/>
          </p:cNvCxnSpPr>
          <p:nvPr/>
        </p:nvCxnSpPr>
        <p:spPr>
          <a:xfrm flipH="1">
            <a:off x="4171950" y="1925630"/>
            <a:ext cx="2811330" cy="9527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16AC1E-8938-DCA2-CE5F-1E12E9EE5A30}"/>
              </a:ext>
            </a:extLst>
          </p:cNvPr>
          <p:cNvSpPr txBox="1"/>
          <p:nvPr/>
        </p:nvSpPr>
        <p:spPr>
          <a:xfrm>
            <a:off x="6983280" y="1576417"/>
            <a:ext cx="2432183"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Determines how visible members of class are to the outside</a:t>
            </a:r>
          </a:p>
        </p:txBody>
      </p:sp>
      <p:cxnSp>
        <p:nvCxnSpPr>
          <p:cNvPr id="9" name="Straight Arrow Connector 8">
            <a:extLst>
              <a:ext uri="{FF2B5EF4-FFF2-40B4-BE49-F238E27FC236}">
                <a16:creationId xmlns:a16="http://schemas.microsoft.com/office/drawing/2014/main" id="{25BCFBA9-B62B-3C26-C175-5D29027F15D5}"/>
              </a:ext>
            </a:extLst>
          </p:cNvPr>
          <p:cNvCxnSpPr>
            <a:cxnSpLocks/>
            <a:stCxn id="10" idx="2"/>
          </p:cNvCxnSpPr>
          <p:nvPr/>
        </p:nvCxnSpPr>
        <p:spPr>
          <a:xfrm>
            <a:off x="1548047" y="2992189"/>
            <a:ext cx="1630866" cy="4072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0C2AD-9224-1174-3628-D0ADE4BF46E6}"/>
              </a:ext>
            </a:extLst>
          </p:cNvPr>
          <p:cNvSpPr txBox="1"/>
          <p:nvPr/>
        </p:nvSpPr>
        <p:spPr>
          <a:xfrm>
            <a:off x="742436" y="2407414"/>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Creates some attributes</a:t>
            </a:r>
          </a:p>
        </p:txBody>
      </p:sp>
      <p:cxnSp>
        <p:nvCxnSpPr>
          <p:cNvPr id="11" name="Straight Arrow Connector 10">
            <a:extLst>
              <a:ext uri="{FF2B5EF4-FFF2-40B4-BE49-F238E27FC236}">
                <a16:creationId xmlns:a16="http://schemas.microsoft.com/office/drawing/2014/main" id="{2F3C214C-B06D-8EA7-06B3-BD5637C58EBF}"/>
              </a:ext>
            </a:extLst>
          </p:cNvPr>
          <p:cNvCxnSpPr>
            <a:cxnSpLocks/>
            <a:stCxn id="12" idx="1"/>
          </p:cNvCxnSpPr>
          <p:nvPr/>
        </p:nvCxnSpPr>
        <p:spPr>
          <a:xfrm flipH="1">
            <a:off x="4286250" y="3893648"/>
            <a:ext cx="2937714" cy="36895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A41694-AD36-F3ED-C5E0-EF09E58AA6AC}"/>
              </a:ext>
            </a:extLst>
          </p:cNvPr>
          <p:cNvSpPr txBox="1"/>
          <p:nvPr/>
        </p:nvSpPr>
        <p:spPr>
          <a:xfrm>
            <a:off x="7223964" y="3478149"/>
            <a:ext cx="1611221" cy="1077218"/>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Creates object called </a:t>
            </a:r>
            <a:r>
              <a:rPr lang="en-GB" dirty="0" err="1"/>
              <a:t>newcar</a:t>
            </a:r>
            <a:r>
              <a:rPr lang="en-GB" dirty="0"/>
              <a:t> via the car class</a:t>
            </a:r>
          </a:p>
        </p:txBody>
      </p:sp>
      <p:cxnSp>
        <p:nvCxnSpPr>
          <p:cNvPr id="13" name="Straight Arrow Connector 12">
            <a:extLst>
              <a:ext uri="{FF2B5EF4-FFF2-40B4-BE49-F238E27FC236}">
                <a16:creationId xmlns:a16="http://schemas.microsoft.com/office/drawing/2014/main" id="{A3B32896-4869-C104-68EA-29018A28E273}"/>
              </a:ext>
            </a:extLst>
          </p:cNvPr>
          <p:cNvCxnSpPr>
            <a:cxnSpLocks/>
            <a:stCxn id="14" idx="1"/>
          </p:cNvCxnSpPr>
          <p:nvPr/>
        </p:nvCxnSpPr>
        <p:spPr>
          <a:xfrm flipH="1">
            <a:off x="5357813" y="4724645"/>
            <a:ext cx="3675901" cy="3035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A067D0-FFEA-A080-074D-0A2611E3F998}"/>
              </a:ext>
            </a:extLst>
          </p:cNvPr>
          <p:cNvSpPr txBox="1"/>
          <p:nvPr/>
        </p:nvSpPr>
        <p:spPr>
          <a:xfrm>
            <a:off x="9033714" y="4309146"/>
            <a:ext cx="1611221"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dirty="0"/>
              <a:t>Changes values of class attributes</a:t>
            </a:r>
          </a:p>
        </p:txBody>
      </p:sp>
    </p:spTree>
    <p:extLst>
      <p:ext uri="{BB962C8B-B14F-4D97-AF65-F5344CB8AC3E}">
        <p14:creationId xmlns:p14="http://schemas.microsoft.com/office/powerpoint/2010/main" val="28114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3" name="TextBox 2">
            <a:extLst>
              <a:ext uri="{FF2B5EF4-FFF2-40B4-BE49-F238E27FC236}">
                <a16:creationId xmlns:a16="http://schemas.microsoft.com/office/drawing/2014/main" id="{0404637D-5218-1EC7-B375-C2111D7D0C09}"/>
              </a:ext>
            </a:extLst>
          </p:cNvPr>
          <p:cNvSpPr txBox="1"/>
          <p:nvPr/>
        </p:nvSpPr>
        <p:spPr>
          <a:xfrm>
            <a:off x="335280" y="2306538"/>
            <a:ext cx="7511824" cy="2862322"/>
          </a:xfrm>
          <a:prstGeom prst="rect">
            <a:avLst/>
          </a:prstGeom>
          <a:solidFill>
            <a:schemeClr val="bg1"/>
          </a:solidFill>
          <a:ln w="31750">
            <a:solidFill>
              <a:srgbClr val="FF0000"/>
            </a:solidFill>
          </a:ln>
        </p:spPr>
        <p:txBody>
          <a:bodyPr wrap="square">
            <a:spAutoFit/>
          </a:bodyPr>
          <a:lstStyle/>
          <a:p>
            <a:r>
              <a:rPr lang="en-GB" sz="2000" b="0" i="1" dirty="0">
                <a:solidFill>
                  <a:srgbClr val="66D9EF"/>
                </a:solidFill>
                <a:effectLst/>
                <a:latin typeface="Menlo" panose="020B0609030804020204" pitchFamily="49" charset="0"/>
              </a:rPr>
              <a:t>int</a:t>
            </a:r>
            <a:r>
              <a:rPr lang="en-GB" sz="2000" b="0" dirty="0">
                <a:solidFill>
                  <a:srgbClr val="F8F8F2"/>
                </a:solidFill>
                <a:effectLst/>
                <a:latin typeface="Menlo" panose="020B0609030804020204" pitchFamily="49" charset="0"/>
              </a:rPr>
              <a:t> </a:t>
            </a:r>
            <a:r>
              <a:rPr lang="en-GB" sz="2000" b="0" dirty="0">
                <a:solidFill>
                  <a:srgbClr val="A6E22E"/>
                </a:solidFill>
                <a:effectLst/>
                <a:latin typeface="Menlo" panose="020B0609030804020204" pitchFamily="49" charset="0"/>
              </a:rPr>
              <a:t>main</a:t>
            </a:r>
            <a:r>
              <a:rPr lang="en-GB" sz="2000" b="0" dirty="0">
                <a:solidFill>
                  <a:srgbClr val="F8F8F2"/>
                </a:solidFill>
                <a:effectLst/>
                <a:latin typeface="Menlo" panose="020B0609030804020204" pitchFamily="49" charset="0"/>
              </a:rPr>
              <a:t>() {</a:t>
            </a:r>
          </a:p>
          <a:p>
            <a:r>
              <a:rPr lang="en-GB" sz="2000" b="0" dirty="0">
                <a:solidFill>
                  <a:srgbClr val="F8F8F2"/>
                </a:solidFill>
                <a:effectLst/>
                <a:latin typeface="Menlo" panose="020B0609030804020204" pitchFamily="49" charset="0"/>
              </a:rPr>
              <a:t>Car </a:t>
            </a:r>
            <a:r>
              <a:rPr lang="en-GB" sz="2000" b="0" dirty="0" err="1">
                <a:solidFill>
                  <a:srgbClr val="F8F8F2"/>
                </a:solidFill>
                <a:effectLst/>
                <a:latin typeface="Menlo" panose="020B0609030804020204" pitchFamily="49" charset="0"/>
              </a:rPr>
              <a:t>peoplecarrier</a:t>
            </a:r>
            <a:r>
              <a:rPr lang="en-GB" sz="2000" b="0" dirty="0">
                <a:solidFill>
                  <a:srgbClr val="F8F8F2"/>
                </a:solidFill>
                <a:effectLst/>
                <a:latin typeface="Menlo" panose="020B0609030804020204" pitchFamily="49" charset="0"/>
              </a:rPr>
              <a:t>;</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r>
              <a:rPr lang="en-GB" sz="2000" b="0" dirty="0">
                <a:solidFill>
                  <a:srgbClr val="F8F8F2"/>
                </a:solidFill>
                <a:effectLst/>
                <a:latin typeface="Menlo" panose="020B0609030804020204" pitchFamily="49" charset="0"/>
              </a:rPr>
              <a:t>Car sportscar;</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br>
              <a:rPr lang="en-GB" sz="2000" b="0" dirty="0">
                <a:solidFill>
                  <a:srgbClr val="F8F8F2"/>
                </a:solidFill>
                <a:effectLst/>
                <a:latin typeface="Menlo" panose="020B0609030804020204" pitchFamily="49" charset="0"/>
              </a:rPr>
            </a:br>
            <a:r>
              <a:rPr lang="en-GB" sz="2000" b="0" dirty="0">
                <a:solidFill>
                  <a:srgbClr val="88846F"/>
                </a:solidFill>
                <a:effectLst/>
                <a:latin typeface="Menlo" panose="020B0609030804020204" pitchFamily="49" charset="0"/>
              </a:rPr>
              <a:t>// Access attributes and set values</a:t>
            </a:r>
            <a:endParaRPr lang="en-GB" sz="2000" b="0" dirty="0">
              <a:solidFill>
                <a:srgbClr val="F8F8F2"/>
              </a:solidFill>
              <a:effectLst/>
              <a:latin typeface="Menlo" panose="020B0609030804020204" pitchFamily="49" charset="0"/>
            </a:endParaRPr>
          </a:p>
          <a:p>
            <a:r>
              <a:rPr lang="en-GB" sz="2000" b="0" dirty="0" err="1">
                <a:solidFill>
                  <a:srgbClr val="F8F8F2"/>
                </a:solidFill>
                <a:effectLst/>
                <a:latin typeface="Menlo" panose="020B0609030804020204" pitchFamily="49" charset="0"/>
              </a:rPr>
              <a:t>peoplecarrier.n_seats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7</a:t>
            </a:r>
            <a:r>
              <a:rPr lang="en-GB" sz="2000" b="0" dirty="0">
                <a:solidFill>
                  <a:srgbClr val="F8F8F2"/>
                </a:solidFill>
                <a:effectLst/>
                <a:latin typeface="Menlo" panose="020B0609030804020204" pitchFamily="49" charset="0"/>
              </a:rPr>
              <a:t>; </a:t>
            </a:r>
          </a:p>
          <a:p>
            <a:r>
              <a:rPr lang="en-GB" sz="2000" b="0" dirty="0" err="1">
                <a:solidFill>
                  <a:srgbClr val="F8F8F2"/>
                </a:solidFill>
                <a:effectLst/>
                <a:latin typeface="Menlo" panose="020B0609030804020204" pitchFamily="49" charset="0"/>
              </a:rPr>
              <a:t>sportscar.n_seats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2</a:t>
            </a:r>
            <a:r>
              <a:rPr lang="en-GB" sz="2000" b="0" dirty="0">
                <a:solidFill>
                  <a:srgbClr val="F8F8F2"/>
                </a:solidFill>
                <a:effectLst/>
                <a:latin typeface="Menlo" panose="020B0609030804020204" pitchFamily="49" charset="0"/>
              </a:rPr>
              <a:t>; </a:t>
            </a:r>
          </a:p>
          <a:p>
            <a:r>
              <a:rPr lang="en-GB" sz="2000" b="0" dirty="0">
                <a:solidFill>
                  <a:srgbClr val="F92672"/>
                </a:solidFill>
                <a:effectLst/>
                <a:latin typeface="Menlo" panose="020B0609030804020204" pitchFamily="49" charset="0"/>
              </a:rPr>
              <a:t>return</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0</a:t>
            </a:r>
            <a:r>
              <a:rPr lang="en-GB" sz="2000" b="0" dirty="0">
                <a:solidFill>
                  <a:srgbClr val="F8F8F2"/>
                </a:solidFill>
                <a:effectLst/>
                <a:latin typeface="Menlo" panose="020B0609030804020204" pitchFamily="49" charset="0"/>
              </a:rPr>
              <a:t>;</a:t>
            </a:r>
          </a:p>
          <a:p>
            <a:r>
              <a:rPr lang="en-GB" sz="2000" b="0" dirty="0">
                <a:solidFill>
                  <a:srgbClr val="F8F8F2"/>
                </a:solidFill>
                <a:effectLst/>
                <a:latin typeface="Menlo" panose="020B0609030804020204" pitchFamily="49" charset="0"/>
              </a:rPr>
              <a:t>}</a:t>
            </a:r>
          </a:p>
        </p:txBody>
      </p:sp>
      <p:sp>
        <p:nvSpPr>
          <p:cNvPr id="15" name="TextBox 14">
            <a:extLst>
              <a:ext uri="{FF2B5EF4-FFF2-40B4-BE49-F238E27FC236}">
                <a16:creationId xmlns:a16="http://schemas.microsoft.com/office/drawing/2014/main" id="{CB6013DE-D9A3-929E-D187-CAB5A3313747}"/>
              </a:ext>
            </a:extLst>
          </p:cNvPr>
          <p:cNvSpPr txBox="1"/>
          <p:nvPr/>
        </p:nvSpPr>
        <p:spPr>
          <a:xfrm>
            <a:off x="8288112" y="3322200"/>
            <a:ext cx="356860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GB" sz="2400" dirty="0"/>
              <a:t>You can create multiple objects of a given class</a:t>
            </a:r>
          </a:p>
        </p:txBody>
      </p:sp>
    </p:spTree>
    <p:extLst>
      <p:ext uri="{BB962C8B-B14F-4D97-AF65-F5344CB8AC3E}">
        <p14:creationId xmlns:p14="http://schemas.microsoft.com/office/powerpoint/2010/main" val="14224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5E40-B913-E88E-1B4E-D9C4E22258CE}"/>
              </a:ext>
            </a:extLst>
          </p:cNvPr>
          <p:cNvSpPr>
            <a:spLocks noGrp="1"/>
          </p:cNvSpPr>
          <p:nvPr>
            <p:ph type="title"/>
          </p:nvPr>
        </p:nvSpPr>
        <p:spPr/>
        <p:txBody>
          <a:bodyPr/>
          <a:lstStyle/>
          <a:p>
            <a:pPr algn="l"/>
            <a:r>
              <a:rPr lang="en-GB" dirty="0"/>
              <a:t>Classes: Methods</a:t>
            </a:r>
          </a:p>
        </p:txBody>
      </p:sp>
      <p:sp>
        <p:nvSpPr>
          <p:cNvPr id="4" name="TextBox 3">
            <a:extLst>
              <a:ext uri="{FF2B5EF4-FFF2-40B4-BE49-F238E27FC236}">
                <a16:creationId xmlns:a16="http://schemas.microsoft.com/office/drawing/2014/main" id="{B0D1DACB-25DF-07EF-7900-E7C3CAB1CC7E}"/>
              </a:ext>
            </a:extLst>
          </p:cNvPr>
          <p:cNvSpPr txBox="1"/>
          <p:nvPr/>
        </p:nvSpPr>
        <p:spPr>
          <a:xfrm>
            <a:off x="2444984" y="1739026"/>
            <a:ext cx="6093618" cy="5047536"/>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"Beep Beep"</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 {</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Car </a:t>
            </a:r>
            <a:r>
              <a:rPr lang="en-GB" sz="1400" b="0" dirty="0" err="1">
                <a:solidFill>
                  <a:srgbClr val="F8F8F2"/>
                </a:solidFill>
                <a:effectLst/>
                <a:latin typeface="Menlo" panose="020B0609030804020204" pitchFamily="49" charset="0"/>
              </a:rPr>
              <a:t>myObj</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Create an object of Car</a:t>
            </a:r>
            <a:endParaRPr lang="en-GB" sz="1400" b="0" dirty="0">
              <a:solidFill>
                <a:srgbClr val="F8F8F2"/>
              </a:solidFill>
              <a:effectLst/>
              <a:latin typeface="Menlo" panose="020B0609030804020204" pitchFamily="49" charset="0"/>
            </a:endParaRPr>
          </a:p>
          <a:p>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dirty="0">
                <a:solidFill>
                  <a:srgbClr val="AE81FF"/>
                </a:solidFill>
                <a:effectLst/>
                <a:latin typeface="Menlo" panose="020B0609030804020204" pitchFamily="49" charset="0"/>
              </a:rPr>
              <a:t>200</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Call the method with an argument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FA3D9D3B-9B9D-326B-18A1-ED39C59A52D7}"/>
              </a:ext>
            </a:extLst>
          </p:cNvPr>
          <p:cNvCxnSpPr>
            <a:cxnSpLocks/>
            <a:stCxn id="6" idx="2"/>
          </p:cNvCxnSpPr>
          <p:nvPr/>
        </p:nvCxnSpPr>
        <p:spPr>
          <a:xfrm flipH="1">
            <a:off x="3868406" y="1864756"/>
            <a:ext cx="3699576" cy="10866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97163F7-D148-1107-51A6-6FE189462527}"/>
              </a:ext>
            </a:extLst>
          </p:cNvPr>
          <p:cNvSpPr txBox="1"/>
          <p:nvPr/>
        </p:nvSpPr>
        <p:spPr>
          <a:xfrm>
            <a:off x="6762371" y="295096"/>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Creates a function inside the class</a:t>
            </a:r>
          </a:p>
        </p:txBody>
      </p:sp>
      <p:cxnSp>
        <p:nvCxnSpPr>
          <p:cNvPr id="7" name="Straight Arrow Connector 6">
            <a:extLst>
              <a:ext uri="{FF2B5EF4-FFF2-40B4-BE49-F238E27FC236}">
                <a16:creationId xmlns:a16="http://schemas.microsoft.com/office/drawing/2014/main" id="{242194F9-9CF1-78DF-418F-2647C5AB7F69}"/>
              </a:ext>
            </a:extLst>
          </p:cNvPr>
          <p:cNvCxnSpPr>
            <a:cxnSpLocks/>
            <a:stCxn id="8" idx="2"/>
          </p:cNvCxnSpPr>
          <p:nvPr/>
        </p:nvCxnSpPr>
        <p:spPr>
          <a:xfrm flipH="1">
            <a:off x="5098774" y="3094292"/>
            <a:ext cx="4120773" cy="7057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1A7F28-4786-9682-E6A1-90AA6F78CE51}"/>
              </a:ext>
            </a:extLst>
          </p:cNvPr>
          <p:cNvSpPr txBox="1"/>
          <p:nvPr/>
        </p:nvSpPr>
        <p:spPr>
          <a:xfrm>
            <a:off x="8413936" y="152463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Declare a function inside the class</a:t>
            </a:r>
          </a:p>
        </p:txBody>
      </p:sp>
      <p:cxnSp>
        <p:nvCxnSpPr>
          <p:cNvPr id="9" name="Straight Arrow Connector 8">
            <a:extLst>
              <a:ext uri="{FF2B5EF4-FFF2-40B4-BE49-F238E27FC236}">
                <a16:creationId xmlns:a16="http://schemas.microsoft.com/office/drawing/2014/main" id="{61BB4317-CA2E-B777-1405-6FEDE24049D3}"/>
              </a:ext>
            </a:extLst>
          </p:cNvPr>
          <p:cNvCxnSpPr>
            <a:cxnSpLocks/>
            <a:stCxn id="10" idx="1"/>
          </p:cNvCxnSpPr>
          <p:nvPr/>
        </p:nvCxnSpPr>
        <p:spPr>
          <a:xfrm flipH="1">
            <a:off x="5608320" y="4256253"/>
            <a:ext cx="3419959" cy="2648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5A5909-AA2B-57DB-194C-7B85A2AAAC9D}"/>
              </a:ext>
            </a:extLst>
          </p:cNvPr>
          <p:cNvSpPr txBox="1"/>
          <p:nvPr/>
        </p:nvSpPr>
        <p:spPr>
          <a:xfrm>
            <a:off x="9028279" y="3471423"/>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Define the function outside the class</a:t>
            </a:r>
          </a:p>
        </p:txBody>
      </p:sp>
      <p:cxnSp>
        <p:nvCxnSpPr>
          <p:cNvPr id="11" name="Straight Arrow Connector 10">
            <a:extLst>
              <a:ext uri="{FF2B5EF4-FFF2-40B4-BE49-F238E27FC236}">
                <a16:creationId xmlns:a16="http://schemas.microsoft.com/office/drawing/2014/main" id="{BBD1C025-9990-B338-A830-3FA40755C795}"/>
              </a:ext>
            </a:extLst>
          </p:cNvPr>
          <p:cNvCxnSpPr>
            <a:cxnSpLocks/>
          </p:cNvCxnSpPr>
          <p:nvPr/>
        </p:nvCxnSpPr>
        <p:spPr>
          <a:xfrm flipH="1" flipV="1">
            <a:off x="3511784" y="4574940"/>
            <a:ext cx="6950162" cy="128244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46A000-1B86-7B65-DE7E-ACFE3B9CA310}"/>
              </a:ext>
            </a:extLst>
          </p:cNvPr>
          <p:cNvSpPr txBox="1"/>
          <p:nvPr/>
        </p:nvSpPr>
        <p:spPr>
          <a:xfrm>
            <a:off x="10461946" y="521690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Scope resolution operator ‘::’</a:t>
            </a:r>
          </a:p>
        </p:txBody>
      </p:sp>
    </p:spTree>
    <p:extLst>
      <p:ext uri="{BB962C8B-B14F-4D97-AF65-F5344CB8AC3E}">
        <p14:creationId xmlns:p14="http://schemas.microsoft.com/office/powerpoint/2010/main" val="271816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446-9672-BF4B-1836-D1D6A40FF958}"/>
              </a:ext>
            </a:extLst>
          </p:cNvPr>
          <p:cNvSpPr>
            <a:spLocks noGrp="1"/>
          </p:cNvSpPr>
          <p:nvPr>
            <p:ph type="title"/>
          </p:nvPr>
        </p:nvSpPr>
        <p:spPr/>
        <p:txBody>
          <a:bodyPr/>
          <a:lstStyle/>
          <a:p>
            <a:pPr algn="l"/>
            <a:r>
              <a:rPr lang="en-GB" dirty="0"/>
              <a:t>Constructors</a:t>
            </a:r>
          </a:p>
        </p:txBody>
      </p:sp>
      <p:sp>
        <p:nvSpPr>
          <p:cNvPr id="11" name="TextBox 10">
            <a:extLst>
              <a:ext uri="{FF2B5EF4-FFF2-40B4-BE49-F238E27FC236}">
                <a16:creationId xmlns:a16="http://schemas.microsoft.com/office/drawing/2014/main" id="{366D1BC5-CC5D-8542-138A-89A78D8BEE4A}"/>
              </a:ext>
            </a:extLst>
          </p:cNvPr>
          <p:cNvSpPr txBox="1"/>
          <p:nvPr/>
        </p:nvSpPr>
        <p:spPr>
          <a:xfrm>
            <a:off x="0" y="1698693"/>
            <a:ext cx="6093618" cy="5170646"/>
          </a:xfrm>
          <a:prstGeom prst="rect">
            <a:avLst/>
          </a:prstGeom>
          <a:solidFill>
            <a:schemeClr val="bg1"/>
          </a:solidFill>
          <a:ln w="31750">
            <a:solidFill>
              <a:srgbClr val="FF0000"/>
            </a:solidFill>
          </a:ln>
        </p:spPr>
        <p:txBody>
          <a:bodyPr wrap="square">
            <a:spAutoFit/>
          </a:bodyPr>
          <a:lstStyle/>
          <a:p>
            <a:r>
              <a:rPr lang="en-GB" sz="1500" b="0" dirty="0">
                <a:solidFill>
                  <a:srgbClr val="F92672"/>
                </a:solidFill>
                <a:effectLst/>
                <a:latin typeface="Menlo" panose="020B0609030804020204" pitchFamily="49" charset="0"/>
              </a:rPr>
              <a:t>#include</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&lt;iostream&gt;</a:t>
            </a:r>
            <a:endParaRPr lang="en-GB" sz="1500" b="0" dirty="0">
              <a:solidFill>
                <a:srgbClr val="F8F8F2"/>
              </a:solidFill>
              <a:effectLst/>
              <a:latin typeface="Menlo" panose="020B0609030804020204" pitchFamily="49" charset="0"/>
            </a:endParaRPr>
          </a:p>
          <a:p>
            <a:r>
              <a:rPr lang="en-GB" sz="1500" b="0" dirty="0">
                <a:solidFill>
                  <a:srgbClr val="F92672"/>
                </a:solidFill>
                <a:effectLst/>
                <a:latin typeface="Menlo" panose="020B0609030804020204" pitchFamily="49" charset="0"/>
              </a:rPr>
              <a:t>using</a:t>
            </a:r>
            <a:r>
              <a:rPr lang="en-GB" sz="1500" b="0" dirty="0">
                <a:solidFill>
                  <a:srgbClr val="F8F8F2"/>
                </a:solidFill>
                <a:effectLst/>
                <a:latin typeface="Menlo" panose="020B0609030804020204" pitchFamily="49" charset="0"/>
              </a:rPr>
              <a:t> </a:t>
            </a:r>
            <a:r>
              <a:rPr lang="en-GB" sz="1500" b="0" i="1" dirty="0">
                <a:solidFill>
                  <a:srgbClr val="66D9EF"/>
                </a:solidFill>
                <a:effectLst/>
                <a:latin typeface="Menlo" panose="020B0609030804020204" pitchFamily="49" charset="0"/>
              </a:rPr>
              <a:t>namespace</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std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class</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The class</a:t>
            </a:r>
            <a:endParaRPr lang="en-GB" sz="1500" b="0" dirty="0">
              <a:solidFill>
                <a:srgbClr val="F8F8F2"/>
              </a:solidFill>
              <a:effectLst/>
              <a:latin typeface="Menlo" panose="020B0609030804020204" pitchFamily="49" charset="0"/>
            </a:endParaRPr>
          </a:p>
          <a:p>
            <a:r>
              <a:rPr lang="en-GB" sz="1500" b="0" i="1" dirty="0">
                <a:solidFill>
                  <a:srgbClr val="66D9EF"/>
                </a:solidFill>
                <a:effectLst/>
                <a:latin typeface="Menlo" panose="020B0609030804020204" pitchFamily="49" charset="0"/>
              </a:rPr>
              <a:t>public:</a:t>
            </a:r>
            <a:r>
              <a:rPr lang="en-GB" sz="1500" b="0" dirty="0">
                <a:solidFill>
                  <a:srgbClr val="88846F"/>
                </a:solidFill>
                <a:effectLst/>
                <a:latin typeface="Menlo" panose="020B0609030804020204" pitchFamily="49" charset="0"/>
              </a:rPr>
              <a:t> // Access specifier</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string brand;</a:t>
            </a:r>
            <a:r>
              <a:rPr lang="en-GB" sz="1500" b="0" dirty="0">
                <a:solidFill>
                  <a:srgbClr val="88846F"/>
                </a:solidFill>
                <a:effectLst/>
                <a:latin typeface="Menlo" panose="020B0609030804020204" pitchFamily="49" charset="0"/>
              </a:rPr>
              <a:t> // Attribute</a:t>
            </a:r>
            <a:endParaRPr lang="en-GB" sz="1500" b="0" dirty="0">
              <a:solidFill>
                <a:srgbClr val="F8F8F2"/>
              </a:solidFill>
              <a:effectLst/>
              <a:latin typeface="Menlo" panose="020B0609030804020204" pitchFamily="49" charset="0"/>
            </a:endParaRPr>
          </a:p>
          <a:p>
            <a:r>
              <a:rPr lang="en-GB" sz="1500" b="0"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a:t>
            </a:r>
            <a:r>
              <a:rPr lang="en-GB" sz="1500" b="0" u="sng" dirty="0">
                <a:solidFill>
                  <a:srgbClr val="A6E22E"/>
                </a:solidFill>
                <a:effectLst/>
                <a:latin typeface="Menlo" panose="020B0609030804020204" pitchFamily="49" charset="0"/>
              </a:rPr>
              <a:t>string</a:t>
            </a:r>
            <a:r>
              <a:rPr lang="en-GB" sz="1500" b="0" dirty="0">
                <a:solidFill>
                  <a:srgbClr val="F8F8F2"/>
                </a:solidFill>
                <a:effectLst/>
                <a:latin typeface="Menlo" panose="020B0609030804020204" pitchFamily="49" charset="0"/>
              </a:rPr>
              <a:t> </a:t>
            </a:r>
            <a:r>
              <a:rPr lang="en-GB" sz="1500" b="0" i="1" dirty="0">
                <a:solidFill>
                  <a:srgbClr val="FD971F"/>
                </a:solidFill>
                <a:effectLst/>
                <a:latin typeface="Menlo" panose="020B0609030804020204" pitchFamily="49" charset="0"/>
              </a:rPr>
              <a:t>x</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Constructor with parameters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brand </a:t>
            </a:r>
            <a:r>
              <a:rPr lang="en-GB" sz="1500" b="0" dirty="0">
                <a:solidFill>
                  <a:srgbClr val="F92672"/>
                </a:solidFill>
                <a:effectLst/>
                <a:latin typeface="Menlo" panose="020B0609030804020204" pitchFamily="49" charset="0"/>
              </a:rPr>
              <a:t>=</a:t>
            </a:r>
            <a:r>
              <a:rPr lang="en-GB" sz="1500" b="0" dirty="0">
                <a:solidFill>
                  <a:srgbClr val="F8F8F2"/>
                </a:solidFill>
                <a:effectLst/>
                <a:latin typeface="Menlo" panose="020B0609030804020204" pitchFamily="49" charset="0"/>
              </a:rPr>
              <a:t> x;</a:t>
            </a:r>
          </a:p>
          <a:p>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int</a:t>
            </a:r>
            <a:r>
              <a:rPr lang="en-GB" sz="1500" b="0" dirty="0">
                <a:solidFill>
                  <a:srgbClr val="F8F8F2"/>
                </a:solidFill>
                <a:effectLst/>
                <a:latin typeface="Menlo" panose="020B0609030804020204" pitchFamily="49" charset="0"/>
              </a:rPr>
              <a:t> </a:t>
            </a:r>
            <a:r>
              <a:rPr lang="en-GB" sz="1500" b="0" dirty="0">
                <a:solidFill>
                  <a:srgbClr val="A6E22E"/>
                </a:solidFill>
                <a:effectLst/>
                <a:latin typeface="Menlo" panose="020B0609030804020204" pitchFamily="49" charset="0"/>
              </a:rPr>
              <a:t>main</a:t>
            </a:r>
            <a:r>
              <a:rPr lang="en-GB" sz="1500" b="0" dirty="0">
                <a:solidFill>
                  <a:srgbClr val="F8F8F2"/>
                </a:solidFill>
                <a:effectLst/>
                <a:latin typeface="Menlo" panose="020B0609030804020204" pitchFamily="49" charset="0"/>
              </a:rPr>
              <a:t>() {</a:t>
            </a:r>
          </a:p>
          <a:p>
            <a:r>
              <a:rPr lang="en-GB" sz="1500" b="0" dirty="0">
                <a:solidFill>
                  <a:srgbClr val="88846F"/>
                </a:solidFill>
                <a:effectLst/>
                <a:latin typeface="Menlo" panose="020B0609030804020204" pitchFamily="49" charset="0"/>
              </a:rPr>
              <a:t>// Create Car objects and call the constructor with different values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carObj1</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"BMW"</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carObj2</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"Ford"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dirty="0">
                <a:solidFill>
                  <a:srgbClr val="88846F"/>
                </a:solidFill>
                <a:effectLst/>
                <a:latin typeface="Menlo" panose="020B0609030804020204" pitchFamily="49" charset="0"/>
              </a:rPr>
              <a:t>// Print values</a:t>
            </a:r>
            <a:endParaRPr lang="en-GB" sz="1500" b="0" dirty="0">
              <a:solidFill>
                <a:srgbClr val="F8F8F2"/>
              </a:solidFill>
              <a:effectLst/>
              <a:latin typeface="Menlo" panose="020B0609030804020204" pitchFamily="49" charset="0"/>
            </a:endParaRP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carObj1.brand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carObj2.brand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a:solidFill>
                  <a:srgbClr val="F92672"/>
                </a:solidFill>
                <a:effectLst/>
                <a:latin typeface="Menlo" panose="020B0609030804020204" pitchFamily="49" charset="0"/>
              </a:rPr>
              <a:t>return</a:t>
            </a:r>
            <a:r>
              <a:rPr lang="en-GB" sz="1500" b="0" dirty="0">
                <a:solidFill>
                  <a:srgbClr val="F8F8F2"/>
                </a:solidFill>
                <a:effectLst/>
                <a:latin typeface="Menlo" panose="020B0609030804020204" pitchFamily="49" charset="0"/>
              </a:rPr>
              <a:t> </a:t>
            </a:r>
            <a:r>
              <a:rPr lang="en-GB" sz="1500" b="0" dirty="0">
                <a:solidFill>
                  <a:srgbClr val="AE81FF"/>
                </a:solidFill>
                <a:effectLst/>
                <a:latin typeface="Menlo" panose="020B0609030804020204" pitchFamily="49" charset="0"/>
              </a:rPr>
              <a:t>0</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p:txBody>
      </p:sp>
      <p:cxnSp>
        <p:nvCxnSpPr>
          <p:cNvPr id="12" name="Straight Arrow Connector 11">
            <a:extLst>
              <a:ext uri="{FF2B5EF4-FFF2-40B4-BE49-F238E27FC236}">
                <a16:creationId xmlns:a16="http://schemas.microsoft.com/office/drawing/2014/main" id="{494CA7DB-7741-6410-1FAB-08FCECA11E25}"/>
              </a:ext>
            </a:extLst>
          </p:cNvPr>
          <p:cNvCxnSpPr>
            <a:cxnSpLocks/>
            <a:stCxn id="13" idx="1"/>
          </p:cNvCxnSpPr>
          <p:nvPr/>
        </p:nvCxnSpPr>
        <p:spPr>
          <a:xfrm flipH="1">
            <a:off x="1724025" y="645957"/>
            <a:ext cx="4826793" cy="255397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F6FA90-5C4B-F58B-763C-853B85FC09CC}"/>
              </a:ext>
            </a:extLst>
          </p:cNvPr>
          <p:cNvSpPr txBox="1"/>
          <p:nvPr/>
        </p:nvSpPr>
        <p:spPr>
          <a:xfrm>
            <a:off x="6550818" y="230458"/>
            <a:ext cx="3231357"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Constructor is called with the class name</a:t>
            </a:r>
          </a:p>
        </p:txBody>
      </p:sp>
      <p:cxnSp>
        <p:nvCxnSpPr>
          <p:cNvPr id="14" name="Straight Arrow Connector 13">
            <a:extLst>
              <a:ext uri="{FF2B5EF4-FFF2-40B4-BE49-F238E27FC236}">
                <a16:creationId xmlns:a16="http://schemas.microsoft.com/office/drawing/2014/main" id="{058F5042-C190-947B-0ABA-53414ABEBA1E}"/>
              </a:ext>
            </a:extLst>
          </p:cNvPr>
          <p:cNvCxnSpPr>
            <a:cxnSpLocks/>
            <a:stCxn id="15" idx="1"/>
          </p:cNvCxnSpPr>
          <p:nvPr/>
        </p:nvCxnSpPr>
        <p:spPr>
          <a:xfrm flipH="1">
            <a:off x="2286000" y="1803468"/>
            <a:ext cx="6545459" cy="328288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4DBA86-9BD4-0FE3-62D6-AB7002165672}"/>
              </a:ext>
            </a:extLst>
          </p:cNvPr>
          <p:cNvSpPr txBox="1"/>
          <p:nvPr/>
        </p:nvSpPr>
        <p:spPr>
          <a:xfrm>
            <a:off x="8831459" y="1203303"/>
            <a:ext cx="2578895"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Pass arguments to constructors when objects are created</a:t>
            </a:r>
          </a:p>
        </p:txBody>
      </p:sp>
      <p:sp>
        <p:nvSpPr>
          <p:cNvPr id="16" name="Content Placeholder 2">
            <a:extLst>
              <a:ext uri="{FF2B5EF4-FFF2-40B4-BE49-F238E27FC236}">
                <a16:creationId xmlns:a16="http://schemas.microsoft.com/office/drawing/2014/main" id="{C447FEF2-6941-3D86-DC34-DE132A76695F}"/>
              </a:ext>
            </a:extLst>
          </p:cNvPr>
          <p:cNvSpPr>
            <a:spLocks noGrp="1"/>
          </p:cNvSpPr>
          <p:nvPr>
            <p:ph idx="1"/>
          </p:nvPr>
        </p:nvSpPr>
        <p:spPr>
          <a:xfrm>
            <a:off x="7022767" y="2701769"/>
            <a:ext cx="4716739" cy="3714749"/>
          </a:xfrm>
        </p:spPr>
        <p:txBody>
          <a:bodyPr>
            <a:normAutofit/>
          </a:bodyPr>
          <a:lstStyle/>
          <a:p>
            <a:pPr marL="342900" indent="-342900">
              <a:buFont typeface="Arial" panose="020B0604020202020204" pitchFamily="34" charset="0"/>
              <a:buChar char="•"/>
            </a:pPr>
            <a:r>
              <a:rPr lang="en-GB" sz="2400" dirty="0"/>
              <a:t>Constructors are special functions that are called whenever an object is created</a:t>
            </a:r>
          </a:p>
          <a:p>
            <a:pPr marL="0" indent="0">
              <a:buNone/>
            </a:pPr>
            <a:endParaRPr lang="en-GB" sz="2400" dirty="0"/>
          </a:p>
          <a:p>
            <a:pPr marL="342900" indent="-342900">
              <a:buFont typeface="Arial" panose="020B0604020202020204" pitchFamily="34" charset="0"/>
              <a:buChar char="•"/>
            </a:pPr>
            <a:r>
              <a:rPr lang="en-GB" sz="2400" dirty="0"/>
              <a:t>You can also define constructors outside of a class</a:t>
            </a:r>
          </a:p>
          <a:p>
            <a:endParaRPr lang="en-GB" sz="2400" dirty="0"/>
          </a:p>
        </p:txBody>
      </p:sp>
    </p:spTree>
    <p:extLst>
      <p:ext uri="{BB962C8B-B14F-4D97-AF65-F5344CB8AC3E}">
        <p14:creationId xmlns:p14="http://schemas.microsoft.com/office/powerpoint/2010/main" val="3818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dissolve">
                                      <p:cBhvr>
                                        <p:cTn id="23"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CF5C-07D7-0321-2E92-59087A786017}"/>
              </a:ext>
            </a:extLst>
          </p:cNvPr>
          <p:cNvSpPr>
            <a:spLocks noGrp="1"/>
          </p:cNvSpPr>
          <p:nvPr>
            <p:ph type="title"/>
          </p:nvPr>
        </p:nvSpPr>
        <p:spPr/>
        <p:txBody>
          <a:bodyPr/>
          <a:lstStyle/>
          <a:p>
            <a:r>
              <a:rPr lang="en-GB" dirty="0"/>
              <a:t>Access Specifier</a:t>
            </a:r>
          </a:p>
        </p:txBody>
      </p:sp>
      <p:sp>
        <p:nvSpPr>
          <p:cNvPr id="3" name="Content Placeholder 2">
            <a:extLst>
              <a:ext uri="{FF2B5EF4-FFF2-40B4-BE49-F238E27FC236}">
                <a16:creationId xmlns:a16="http://schemas.microsoft.com/office/drawing/2014/main" id="{04266E2E-90B5-4EEB-1642-6706D75776DE}"/>
              </a:ext>
            </a:extLst>
          </p:cNvPr>
          <p:cNvSpPr>
            <a:spLocks noGrp="1"/>
          </p:cNvSpPr>
          <p:nvPr>
            <p:ph idx="1"/>
          </p:nvPr>
        </p:nvSpPr>
        <p:spPr>
          <a:xfrm>
            <a:off x="630456" y="1824007"/>
            <a:ext cx="7448540" cy="3714749"/>
          </a:xfrm>
        </p:spPr>
        <p:txBody>
          <a:bodyPr>
            <a:normAutofit fontScale="70000" lnSpcReduction="20000"/>
          </a:bodyPr>
          <a:lstStyle/>
          <a:p>
            <a:r>
              <a:rPr lang="en-GB" sz="2800" dirty="0"/>
              <a:t>Access specifiers can be:</a:t>
            </a:r>
          </a:p>
          <a:p>
            <a:endParaRPr lang="en-GB" sz="2800" dirty="0"/>
          </a:p>
          <a:p>
            <a:r>
              <a:rPr lang="en-GB" sz="2800" dirty="0"/>
              <a:t>Private: members cannot be viewed outside the class</a:t>
            </a:r>
          </a:p>
          <a:p>
            <a:endParaRPr lang="en-GB" sz="2800" dirty="0"/>
          </a:p>
          <a:p>
            <a:r>
              <a:rPr lang="en-GB" sz="2800" dirty="0"/>
              <a:t>Public: members are accessible outside the class</a:t>
            </a:r>
          </a:p>
          <a:p>
            <a:endParaRPr lang="en-GB" sz="2800" dirty="0"/>
          </a:p>
          <a:p>
            <a:r>
              <a:rPr lang="en-GB" sz="2800" dirty="0"/>
              <a:t>Protected: members cannot be accessed outside the class, however they can be accessed in inherited classes</a:t>
            </a:r>
          </a:p>
          <a:p>
            <a:endParaRPr lang="en-GB" sz="2800" dirty="0"/>
          </a:p>
          <a:p>
            <a:r>
              <a:rPr lang="en-GB" sz="2800" dirty="0"/>
              <a:t>By default, members are private</a:t>
            </a:r>
          </a:p>
          <a:p>
            <a:endParaRPr lang="en-GB" dirty="0"/>
          </a:p>
        </p:txBody>
      </p:sp>
      <p:sp>
        <p:nvSpPr>
          <p:cNvPr id="4" name="TextBox 3">
            <a:extLst>
              <a:ext uri="{FF2B5EF4-FFF2-40B4-BE49-F238E27FC236}">
                <a16:creationId xmlns:a16="http://schemas.microsoft.com/office/drawing/2014/main" id="{EAF2C1CD-F907-5B4B-3D61-D325FCF4EDF0}"/>
              </a:ext>
            </a:extLst>
          </p:cNvPr>
          <p:cNvSpPr txBox="1"/>
          <p:nvPr/>
        </p:nvSpPr>
        <p:spPr>
          <a:xfrm>
            <a:off x="8078996" y="1914894"/>
            <a:ext cx="3852449" cy="1569660"/>
          </a:xfrm>
          <a:prstGeom prst="rect">
            <a:avLst/>
          </a:prstGeom>
          <a:solidFill>
            <a:schemeClr val="bg1"/>
          </a:solidFill>
          <a:ln w="31750">
            <a:solidFill>
              <a:srgbClr val="FF0000"/>
            </a:solidFill>
          </a:ln>
        </p:spPr>
        <p:txBody>
          <a:bodyPr wrap="square">
            <a:spAutoFit/>
          </a:bodyPr>
          <a:lstStyle/>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Beep</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"Beep Beep"</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endl</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a:t>
            </a:r>
          </a:p>
          <a:p>
            <a:endParaRPr lang="en-GB" sz="1600"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5567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AC2F-F663-716A-2B84-84795511F016}"/>
              </a:ext>
            </a:extLst>
          </p:cNvPr>
          <p:cNvSpPr>
            <a:spLocks noGrp="1"/>
          </p:cNvSpPr>
          <p:nvPr>
            <p:ph type="title"/>
          </p:nvPr>
        </p:nvSpPr>
        <p:spPr/>
        <p:txBody>
          <a:bodyPr/>
          <a:lstStyle/>
          <a:p>
            <a:r>
              <a:rPr lang="en-GB" dirty="0"/>
              <a:t>Access Specifiers</a:t>
            </a:r>
          </a:p>
        </p:txBody>
      </p:sp>
      <p:sp>
        <p:nvSpPr>
          <p:cNvPr id="4" name="TextBox 3">
            <a:extLst>
              <a:ext uri="{FF2B5EF4-FFF2-40B4-BE49-F238E27FC236}">
                <a16:creationId xmlns:a16="http://schemas.microsoft.com/office/drawing/2014/main" id="{16B66786-3CD6-589A-6D99-897E1B3DC2F3}"/>
              </a:ext>
            </a:extLst>
          </p:cNvPr>
          <p:cNvSpPr txBox="1"/>
          <p:nvPr/>
        </p:nvSpPr>
        <p:spPr>
          <a:xfrm>
            <a:off x="274114" y="1740015"/>
            <a:ext cx="6093618" cy="4524315"/>
          </a:xfrm>
          <a:prstGeom prst="rect">
            <a:avLst/>
          </a:prstGeom>
          <a:solidFill>
            <a:schemeClr val="bg1"/>
          </a:solidFill>
          <a:ln w="31750">
            <a:solidFill>
              <a:srgbClr val="FF0000"/>
            </a:solidFill>
          </a:ln>
        </p:spPr>
        <p:txBody>
          <a:bodyPr wrap="square">
            <a:spAutoFit/>
          </a:bodyPr>
          <a:lstStyle/>
          <a:p>
            <a:r>
              <a:rPr lang="en-GB" b="0" dirty="0">
                <a:solidFill>
                  <a:srgbClr val="F92672"/>
                </a:solidFill>
                <a:effectLst/>
                <a:latin typeface="Menlo" panose="020B0609030804020204" pitchFamily="49" charset="0"/>
              </a:rPr>
              <a:t>#include</a:t>
            </a:r>
            <a:r>
              <a:rPr lang="en-GB" b="0" dirty="0">
                <a:solidFill>
                  <a:srgbClr val="F8F8F2"/>
                </a:solidFill>
                <a:effectLst/>
                <a:latin typeface="Menlo" panose="020B0609030804020204" pitchFamily="49" charset="0"/>
              </a:rPr>
              <a:t> </a:t>
            </a:r>
            <a:r>
              <a:rPr lang="en-GB" b="0" dirty="0">
                <a:solidFill>
                  <a:srgbClr val="E6DB74"/>
                </a:solidFill>
                <a:effectLst/>
                <a:latin typeface="Menlo" panose="020B0609030804020204" pitchFamily="49" charset="0"/>
              </a:rPr>
              <a:t>&lt;iostream&gt;</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using</a:t>
            </a:r>
            <a:r>
              <a:rPr lang="en-GB" b="0" dirty="0">
                <a:solidFill>
                  <a:srgbClr val="F8F8F2"/>
                </a:solidFill>
                <a:effectLst/>
                <a:latin typeface="Menlo" panose="020B0609030804020204" pitchFamily="49" charset="0"/>
              </a:rPr>
              <a:t> </a:t>
            </a:r>
            <a:r>
              <a:rPr lang="en-GB" b="0" i="1" dirty="0">
                <a:solidFill>
                  <a:srgbClr val="66D9EF"/>
                </a:solidFill>
                <a:effectLst/>
                <a:latin typeface="Menlo" panose="020B0609030804020204" pitchFamily="49" charset="0"/>
              </a:rPr>
              <a:t>namespace</a:t>
            </a:r>
            <a:r>
              <a:rPr lang="en-GB" b="0" dirty="0">
                <a:solidFill>
                  <a:srgbClr val="F8F8F2"/>
                </a:solidFill>
                <a:effectLst/>
                <a:latin typeface="Menlo" panose="020B0609030804020204" pitchFamily="49" charset="0"/>
              </a:rPr>
              <a:t> </a:t>
            </a:r>
            <a:r>
              <a:rPr lang="en-GB" b="0" u="sng" dirty="0">
                <a:solidFill>
                  <a:srgbClr val="A6E22E"/>
                </a:solidFill>
                <a:effectLst/>
                <a:latin typeface="Menlo" panose="020B0609030804020204" pitchFamily="49" charset="0"/>
              </a:rPr>
              <a:t>std</a:t>
            </a:r>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class</a:t>
            </a:r>
            <a:r>
              <a:rPr lang="en-GB" b="0" dirty="0">
                <a:solidFill>
                  <a:srgbClr val="F8F8F2"/>
                </a:solidFill>
                <a:effectLst/>
                <a:latin typeface="Menlo" panose="020B0609030804020204" pitchFamily="49" charset="0"/>
              </a:rPr>
              <a:t> </a:t>
            </a:r>
            <a:r>
              <a:rPr lang="en-GB" b="0" u="sng" dirty="0" err="1">
                <a:solidFill>
                  <a:srgbClr val="A6E22E"/>
                </a:solidFill>
                <a:effectLst/>
                <a:latin typeface="Menlo" panose="020B0609030804020204" pitchFamily="49" charset="0"/>
              </a:rPr>
              <a:t>MyClass</a:t>
            </a:r>
            <a:r>
              <a:rPr lang="en-GB" b="0" dirty="0">
                <a:solidFill>
                  <a:srgbClr val="F8F8F2"/>
                </a:solidFill>
                <a:effectLst/>
                <a:latin typeface="Menlo" panose="020B0609030804020204" pitchFamily="49" charset="0"/>
              </a:rPr>
              <a:t> {</a:t>
            </a:r>
          </a:p>
          <a:p>
            <a:r>
              <a:rPr lang="en-GB" b="0" i="1" dirty="0">
                <a:solidFill>
                  <a:srgbClr val="66D9EF"/>
                </a:solidFill>
                <a:effectLst/>
                <a:latin typeface="Menlo" panose="020B0609030804020204" pitchFamily="49" charset="0"/>
              </a:rPr>
              <a:t>public:</a:t>
            </a:r>
            <a:r>
              <a:rPr lang="en-GB" b="0" dirty="0">
                <a:solidFill>
                  <a:srgbClr val="88846F"/>
                </a:solidFill>
                <a:effectLst/>
                <a:latin typeface="Menlo" panose="020B0609030804020204" pitchFamily="49" charset="0"/>
              </a:rPr>
              <a:t> // Public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x;</a:t>
            </a:r>
            <a:r>
              <a:rPr lang="en-GB" b="0" dirty="0">
                <a:solidFill>
                  <a:srgbClr val="88846F"/>
                </a:solidFill>
                <a:effectLst/>
                <a:latin typeface="Menlo" panose="020B0609030804020204" pitchFamily="49" charset="0"/>
              </a:rPr>
              <a:t> // Public attribute</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private:</a:t>
            </a:r>
            <a:r>
              <a:rPr lang="en-GB" b="0" dirty="0">
                <a:solidFill>
                  <a:srgbClr val="88846F"/>
                </a:solidFill>
                <a:effectLst/>
                <a:latin typeface="Menlo" panose="020B0609030804020204" pitchFamily="49" charset="0"/>
              </a:rPr>
              <a:t> // Private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y;</a:t>
            </a:r>
            <a:r>
              <a:rPr lang="en-GB" b="0" dirty="0">
                <a:solidFill>
                  <a:srgbClr val="88846F"/>
                </a:solidFill>
                <a:effectLst/>
                <a:latin typeface="Menlo" panose="020B0609030804020204" pitchFamily="49" charset="0"/>
              </a:rPr>
              <a:t> // Private attribute</a:t>
            </a:r>
            <a:endParaRPr lang="en-GB" b="0" dirty="0">
              <a:solidFill>
                <a:srgbClr val="F8F8F2"/>
              </a:solidFill>
              <a:effectLst/>
              <a:latin typeface="Menlo" panose="020B0609030804020204" pitchFamily="49" charset="0"/>
            </a:endParaRPr>
          </a:p>
          <a:p>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a:t>
            </a:r>
            <a:r>
              <a:rPr lang="en-GB" b="0" dirty="0">
                <a:solidFill>
                  <a:srgbClr val="A6E22E"/>
                </a:solidFill>
                <a:effectLst/>
                <a:latin typeface="Menlo" panose="020B0609030804020204" pitchFamily="49" charset="0"/>
              </a:rPr>
              <a:t>main</a:t>
            </a:r>
            <a:r>
              <a:rPr lang="en-GB" b="0" dirty="0">
                <a:solidFill>
                  <a:srgbClr val="F8F8F2"/>
                </a:solidFill>
                <a:effectLst/>
                <a:latin typeface="Menlo" panose="020B0609030804020204" pitchFamily="49" charset="0"/>
              </a:rPr>
              <a:t>() {</a:t>
            </a:r>
          </a:p>
          <a:p>
            <a:r>
              <a:rPr lang="en-GB" b="0" dirty="0" err="1">
                <a:solidFill>
                  <a:srgbClr val="F8F8F2"/>
                </a:solidFill>
                <a:effectLst/>
                <a:latin typeface="Menlo" panose="020B0609030804020204" pitchFamily="49" charset="0"/>
              </a:rPr>
              <a:t>MyClass</a:t>
            </a:r>
            <a:r>
              <a:rPr lang="en-GB" b="0" dirty="0">
                <a:solidFill>
                  <a:srgbClr val="F8F8F2"/>
                </a:solidFill>
                <a:effectLst/>
                <a:latin typeface="Menlo" panose="020B0609030804020204" pitchFamily="49" charset="0"/>
              </a:rPr>
              <a:t> </a:t>
            </a:r>
            <a:r>
              <a:rPr lang="en-GB" b="0" dirty="0" err="1">
                <a:solidFill>
                  <a:srgbClr val="F8F8F2"/>
                </a:solidFill>
                <a:effectLst/>
                <a:latin typeface="Menlo" panose="020B0609030804020204" pitchFamily="49" charset="0"/>
              </a:rPr>
              <a:t>myObj</a:t>
            </a:r>
            <a:r>
              <a:rPr lang="en-GB" b="0" dirty="0">
                <a:solidFill>
                  <a:srgbClr val="F8F8F2"/>
                </a:solidFill>
                <a:effectLst/>
                <a:latin typeface="Menlo" panose="020B0609030804020204" pitchFamily="49" charset="0"/>
              </a:rPr>
              <a:t>;</a:t>
            </a:r>
          </a:p>
          <a:p>
            <a:r>
              <a:rPr lang="en-GB" b="0" dirty="0" err="1">
                <a:solidFill>
                  <a:srgbClr val="F8F8F2"/>
                </a:solidFill>
                <a:effectLst/>
                <a:latin typeface="Menlo" panose="020B0609030804020204" pitchFamily="49" charset="0"/>
              </a:rPr>
              <a:t>myObj.x</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25</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Allowed (public)</a:t>
            </a:r>
            <a:endParaRPr lang="en-GB" b="0" dirty="0">
              <a:solidFill>
                <a:srgbClr val="F8F8F2"/>
              </a:solidFill>
              <a:effectLst/>
              <a:latin typeface="Menlo" panose="020B0609030804020204" pitchFamily="49" charset="0"/>
            </a:endParaRPr>
          </a:p>
          <a:p>
            <a:r>
              <a:rPr lang="en-GB" b="0" dirty="0" err="1">
                <a:solidFill>
                  <a:srgbClr val="F8F8F2"/>
                </a:solidFill>
                <a:effectLst/>
                <a:latin typeface="Menlo" panose="020B0609030804020204" pitchFamily="49" charset="0"/>
              </a:rPr>
              <a:t>myObj.y</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50</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Not allowed (private)</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return</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0</a:t>
            </a:r>
            <a:r>
              <a:rPr lang="en-GB" b="0" dirty="0">
                <a:solidFill>
                  <a:srgbClr val="F8F8F2"/>
                </a:solidFill>
                <a:effectLst/>
                <a:latin typeface="Menlo" panose="020B0609030804020204" pitchFamily="49" charset="0"/>
              </a:rPr>
              <a:t>;</a:t>
            </a:r>
          </a:p>
          <a:p>
            <a:r>
              <a:rPr lang="en-GB"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0A1232F-A6DD-3783-5ED7-20580661551F}"/>
              </a:ext>
            </a:extLst>
          </p:cNvPr>
          <p:cNvSpPr txBox="1"/>
          <p:nvPr/>
        </p:nvSpPr>
        <p:spPr>
          <a:xfrm>
            <a:off x="6714203" y="3263508"/>
            <a:ext cx="4962525" cy="1477328"/>
          </a:xfrm>
          <a:prstGeom prst="rect">
            <a:avLst/>
          </a:prstGeom>
          <a:solidFill>
            <a:srgbClr val="E9E5DC"/>
          </a:solidFill>
          <a:ln w="25400">
            <a:solidFill>
              <a:srgbClr val="FF0000"/>
            </a:solidFill>
          </a:ln>
        </p:spPr>
        <p:txBody>
          <a:bodyPr wrap="square">
            <a:spAutoFit/>
          </a:bodyPr>
          <a:lstStyle/>
          <a:p>
            <a:r>
              <a:rPr lang="en-GB" dirty="0">
                <a:solidFill>
                  <a:schemeClr val="bg1"/>
                </a:solidFill>
              </a:rPr>
              <a:t>$ g++ -std=</a:t>
            </a:r>
            <a:r>
              <a:rPr lang="en-GB" dirty="0" err="1">
                <a:solidFill>
                  <a:schemeClr val="bg1"/>
                </a:solidFill>
              </a:rPr>
              <a:t>c++</a:t>
            </a:r>
            <a:r>
              <a:rPr lang="en-GB" dirty="0">
                <a:solidFill>
                  <a:schemeClr val="bg1"/>
                </a:solidFill>
              </a:rPr>
              <a:t>11 -o </a:t>
            </a:r>
            <a:r>
              <a:rPr lang="en-GB" dirty="0" err="1">
                <a:solidFill>
                  <a:schemeClr val="bg1"/>
                </a:solidFill>
              </a:rPr>
              <a:t>soln</a:t>
            </a:r>
            <a:r>
              <a:rPr lang="en-GB" dirty="0">
                <a:solidFill>
                  <a:schemeClr val="bg1"/>
                </a:solidFill>
              </a:rPr>
              <a:t> </a:t>
            </a:r>
            <a:r>
              <a:rPr lang="en-GB" dirty="0" err="1">
                <a:solidFill>
                  <a:schemeClr val="bg1"/>
                </a:solidFill>
              </a:rPr>
              <a:t>lesson_ex.cpp</a:t>
            </a:r>
            <a:endParaRPr lang="en-GB" dirty="0">
              <a:solidFill>
                <a:schemeClr val="bg1"/>
              </a:solidFill>
            </a:endParaRPr>
          </a:p>
          <a:p>
            <a:r>
              <a:rPr lang="en-GB" dirty="0">
                <a:solidFill>
                  <a:schemeClr val="bg1"/>
                </a:solidFill>
              </a:rPr>
              <a:t>lesson_ex.cpp:14:9: error: 'y' is a private member of '</a:t>
            </a:r>
            <a:r>
              <a:rPr lang="en-GB" dirty="0" err="1">
                <a:solidFill>
                  <a:schemeClr val="bg1"/>
                </a:solidFill>
              </a:rPr>
              <a:t>MyClass</a:t>
            </a:r>
            <a:r>
              <a:rPr lang="en-GB" dirty="0">
                <a:solidFill>
                  <a:schemeClr val="bg1"/>
                </a:solidFill>
              </a:rPr>
              <a:t>'</a:t>
            </a:r>
          </a:p>
          <a:p>
            <a:r>
              <a:rPr lang="en-GB" dirty="0">
                <a:solidFill>
                  <a:schemeClr val="bg1"/>
                </a:solidFill>
              </a:rPr>
              <a:t>  </a:t>
            </a:r>
            <a:r>
              <a:rPr lang="en-GB" dirty="0" err="1">
                <a:solidFill>
                  <a:schemeClr val="bg1"/>
                </a:solidFill>
              </a:rPr>
              <a:t>myObj.y</a:t>
            </a:r>
            <a:r>
              <a:rPr lang="en-GB" dirty="0">
                <a:solidFill>
                  <a:schemeClr val="bg1"/>
                </a:solidFill>
              </a:rPr>
              <a:t> = 50;  // Not allowed (private)</a:t>
            </a:r>
          </a:p>
          <a:p>
            <a:r>
              <a:rPr lang="en-GB" dirty="0">
                <a:solidFill>
                  <a:schemeClr val="bg1"/>
                </a:solidFill>
              </a:rPr>
              <a:t>        ^</a:t>
            </a:r>
          </a:p>
        </p:txBody>
      </p:sp>
    </p:spTree>
    <p:extLst>
      <p:ext uri="{BB962C8B-B14F-4D97-AF65-F5344CB8AC3E}">
        <p14:creationId xmlns:p14="http://schemas.microsoft.com/office/powerpoint/2010/main" val="195108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F2E6-A95D-49EF-8C74-177712C8AFA9}"/>
              </a:ext>
            </a:extLst>
          </p:cNvPr>
          <p:cNvSpPr>
            <a:spLocks noGrp="1"/>
          </p:cNvSpPr>
          <p:nvPr>
            <p:ph type="title"/>
          </p:nvPr>
        </p:nvSpPr>
        <p:spPr/>
        <p:txBody>
          <a:bodyPr/>
          <a:lstStyle/>
          <a:p>
            <a:r>
              <a:rPr lang="en-GB" dirty="0"/>
              <a:t>Aim of Workshop Four</a:t>
            </a:r>
          </a:p>
        </p:txBody>
      </p:sp>
      <p:sp>
        <p:nvSpPr>
          <p:cNvPr id="3" name="Content Placeholder 2">
            <a:extLst>
              <a:ext uri="{FF2B5EF4-FFF2-40B4-BE49-F238E27FC236}">
                <a16:creationId xmlns:a16="http://schemas.microsoft.com/office/drawing/2014/main" id="{76276D40-11CE-8B69-2454-0670D2430AB0}"/>
              </a:ext>
            </a:extLst>
          </p:cNvPr>
          <p:cNvSpPr>
            <a:spLocks noGrp="1"/>
          </p:cNvSpPr>
          <p:nvPr>
            <p:ph idx="1"/>
          </p:nvPr>
        </p:nvSpPr>
        <p:spPr/>
        <p:txBody>
          <a:bodyPr/>
          <a:lstStyle/>
          <a:p>
            <a:r>
              <a:rPr lang="en-GB" dirty="0"/>
              <a:t>Homework recap</a:t>
            </a:r>
          </a:p>
          <a:p>
            <a:endParaRPr lang="en-GB" dirty="0"/>
          </a:p>
          <a:p>
            <a:r>
              <a:rPr lang="en-GB" dirty="0"/>
              <a:t>Classes in C++</a:t>
            </a:r>
          </a:p>
          <a:p>
            <a:endParaRPr lang="en-GB" dirty="0"/>
          </a:p>
          <a:p>
            <a:r>
              <a:rPr lang="en-GB" dirty="0"/>
              <a:t>Monte Carlo Background</a:t>
            </a:r>
          </a:p>
          <a:p>
            <a:endParaRPr lang="en-GB" dirty="0"/>
          </a:p>
        </p:txBody>
      </p:sp>
    </p:spTree>
    <p:extLst>
      <p:ext uri="{BB962C8B-B14F-4D97-AF65-F5344CB8AC3E}">
        <p14:creationId xmlns:p14="http://schemas.microsoft.com/office/powerpoint/2010/main" val="23553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083-FD2B-4DFB-09D8-48DFE795A519}"/>
              </a:ext>
            </a:extLst>
          </p:cNvPr>
          <p:cNvSpPr>
            <a:spLocks noGrp="1"/>
          </p:cNvSpPr>
          <p:nvPr>
            <p:ph type="title"/>
          </p:nvPr>
        </p:nvSpPr>
        <p:spPr/>
        <p:txBody>
          <a:bodyPr/>
          <a:lstStyle/>
          <a:p>
            <a:r>
              <a:rPr lang="en-GB" dirty="0"/>
              <a:t>Principles of OOP</a:t>
            </a:r>
          </a:p>
        </p:txBody>
      </p:sp>
      <p:sp>
        <p:nvSpPr>
          <p:cNvPr id="4" name="Oval 3">
            <a:extLst>
              <a:ext uri="{FF2B5EF4-FFF2-40B4-BE49-F238E27FC236}">
                <a16:creationId xmlns:a16="http://schemas.microsoft.com/office/drawing/2014/main" id="{46097D5B-C31F-74F0-8CC7-A33C131E7456}"/>
              </a:ext>
            </a:extLst>
          </p:cNvPr>
          <p:cNvSpPr/>
          <p:nvPr/>
        </p:nvSpPr>
        <p:spPr>
          <a:xfrm>
            <a:off x="6992267" y="2537621"/>
            <a:ext cx="3742444" cy="209923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2060"/>
                </a:solidFill>
              </a:rPr>
              <a:t>Inheritance</a:t>
            </a:r>
          </a:p>
        </p:txBody>
      </p:sp>
      <p:sp>
        <p:nvSpPr>
          <p:cNvPr id="6" name="Oval 5">
            <a:extLst>
              <a:ext uri="{FF2B5EF4-FFF2-40B4-BE49-F238E27FC236}">
                <a16:creationId xmlns:a16="http://schemas.microsoft.com/office/drawing/2014/main" id="{D8EF95E9-1B80-016B-015A-96EF11CB9E81}"/>
              </a:ext>
            </a:extLst>
          </p:cNvPr>
          <p:cNvSpPr/>
          <p:nvPr/>
        </p:nvSpPr>
        <p:spPr>
          <a:xfrm>
            <a:off x="1591138" y="2602936"/>
            <a:ext cx="3742444" cy="20992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2060"/>
                </a:solidFill>
              </a:rPr>
              <a:t>Encapsulation</a:t>
            </a:r>
          </a:p>
        </p:txBody>
      </p:sp>
    </p:spTree>
    <p:extLst>
      <p:ext uri="{BB962C8B-B14F-4D97-AF65-F5344CB8AC3E}">
        <p14:creationId xmlns:p14="http://schemas.microsoft.com/office/powerpoint/2010/main" val="147722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9BE5-EF66-A93D-5275-E93C033ACE6A}"/>
              </a:ext>
            </a:extLst>
          </p:cNvPr>
          <p:cNvSpPr>
            <a:spLocks noGrp="1"/>
          </p:cNvSpPr>
          <p:nvPr>
            <p:ph type="title"/>
          </p:nvPr>
        </p:nvSpPr>
        <p:spPr/>
        <p:txBody>
          <a:bodyPr/>
          <a:lstStyle/>
          <a:p>
            <a:r>
              <a:rPr lang="en-GB" dirty="0"/>
              <a:t>Encapsulation</a:t>
            </a:r>
          </a:p>
        </p:txBody>
      </p:sp>
      <p:sp>
        <p:nvSpPr>
          <p:cNvPr id="3" name="Content Placeholder 2">
            <a:extLst>
              <a:ext uri="{FF2B5EF4-FFF2-40B4-BE49-F238E27FC236}">
                <a16:creationId xmlns:a16="http://schemas.microsoft.com/office/drawing/2014/main" id="{2BFB534B-372E-6001-ABFF-E558015AAA00}"/>
              </a:ext>
            </a:extLst>
          </p:cNvPr>
          <p:cNvSpPr>
            <a:spLocks noGrp="1"/>
          </p:cNvSpPr>
          <p:nvPr>
            <p:ph idx="1"/>
          </p:nvPr>
        </p:nvSpPr>
        <p:spPr>
          <a:xfrm>
            <a:off x="913795" y="2076450"/>
            <a:ext cx="7537031" cy="3714749"/>
          </a:xfrm>
        </p:spPr>
        <p:txBody>
          <a:bodyPr>
            <a:normAutofit fontScale="92500" lnSpcReduction="10000"/>
          </a:bodyPr>
          <a:lstStyle/>
          <a:p>
            <a:r>
              <a:rPr lang="en-GB" dirty="0"/>
              <a:t>Encapsulation ensures that code and data are in a black box (if desired)</a:t>
            </a:r>
          </a:p>
          <a:p>
            <a:endParaRPr lang="en-GB" dirty="0"/>
          </a:p>
          <a:p>
            <a:r>
              <a:rPr lang="en-GB" dirty="0"/>
              <a:t>You can use the ‘private’ access specifier to ensure this</a:t>
            </a:r>
          </a:p>
          <a:p>
            <a:endParaRPr lang="en-GB" dirty="0"/>
          </a:p>
          <a:p>
            <a:r>
              <a:rPr lang="en-GB" dirty="0"/>
              <a:t>It’s often the practice to use functions to retrieve (get) and define (set) attributes</a:t>
            </a:r>
          </a:p>
          <a:p>
            <a:endParaRPr lang="en-GB" dirty="0"/>
          </a:p>
        </p:txBody>
      </p:sp>
      <p:sp>
        <p:nvSpPr>
          <p:cNvPr id="4" name="TextBox 3">
            <a:extLst>
              <a:ext uri="{FF2B5EF4-FFF2-40B4-BE49-F238E27FC236}">
                <a16:creationId xmlns:a16="http://schemas.microsoft.com/office/drawing/2014/main" id="{B531FE21-9805-130C-171D-68ADCBCBB168}"/>
              </a:ext>
            </a:extLst>
          </p:cNvPr>
          <p:cNvSpPr txBox="1"/>
          <p:nvPr/>
        </p:nvSpPr>
        <p:spPr>
          <a:xfrm>
            <a:off x="9618237" y="2705570"/>
            <a:ext cx="995785" cy="523220"/>
          </a:xfrm>
          <a:prstGeom prst="rect">
            <a:avLst/>
          </a:prstGeom>
          <a:noFill/>
        </p:spPr>
        <p:txBody>
          <a:bodyPr wrap="none" rtlCol="0">
            <a:spAutoFit/>
          </a:bodyPr>
          <a:lstStyle/>
          <a:p>
            <a:r>
              <a:rPr lang="en-GB" sz="2800" dirty="0">
                <a:solidFill>
                  <a:schemeClr val="bg1"/>
                </a:solidFill>
              </a:rPr>
              <a:t>Code</a:t>
            </a:r>
          </a:p>
        </p:txBody>
      </p:sp>
      <p:sp>
        <p:nvSpPr>
          <p:cNvPr id="5" name="TextBox 4">
            <a:extLst>
              <a:ext uri="{FF2B5EF4-FFF2-40B4-BE49-F238E27FC236}">
                <a16:creationId xmlns:a16="http://schemas.microsoft.com/office/drawing/2014/main" id="{59D1FBC1-BF8C-C67C-5AF0-A8B8E02C401E}"/>
              </a:ext>
            </a:extLst>
          </p:cNvPr>
          <p:cNvSpPr txBox="1"/>
          <p:nvPr/>
        </p:nvSpPr>
        <p:spPr>
          <a:xfrm>
            <a:off x="9674509" y="3303392"/>
            <a:ext cx="936475" cy="523220"/>
          </a:xfrm>
          <a:prstGeom prst="rect">
            <a:avLst/>
          </a:prstGeom>
          <a:noFill/>
        </p:spPr>
        <p:txBody>
          <a:bodyPr wrap="none" rtlCol="0">
            <a:spAutoFit/>
          </a:bodyPr>
          <a:lstStyle/>
          <a:p>
            <a:r>
              <a:rPr lang="en-GB" sz="2800" dirty="0">
                <a:solidFill>
                  <a:schemeClr val="bg1"/>
                </a:solidFill>
              </a:rPr>
              <a:t>Data</a:t>
            </a:r>
          </a:p>
        </p:txBody>
      </p:sp>
      <p:sp>
        <p:nvSpPr>
          <p:cNvPr id="6" name="Rectangle 5">
            <a:extLst>
              <a:ext uri="{FF2B5EF4-FFF2-40B4-BE49-F238E27FC236}">
                <a16:creationId xmlns:a16="http://schemas.microsoft.com/office/drawing/2014/main" id="{DEF91483-32D5-A312-A42C-D738FD3931E7}"/>
              </a:ext>
            </a:extLst>
          </p:cNvPr>
          <p:cNvSpPr/>
          <p:nvPr/>
        </p:nvSpPr>
        <p:spPr>
          <a:xfrm>
            <a:off x="9355015" y="2494553"/>
            <a:ext cx="1603717" cy="1603717"/>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Tree>
    <p:extLst>
      <p:ext uri="{BB962C8B-B14F-4D97-AF65-F5344CB8AC3E}">
        <p14:creationId xmlns:p14="http://schemas.microsoft.com/office/powerpoint/2010/main" val="22910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8526-1091-85C9-565D-434DE2A4BD1D}"/>
              </a:ext>
            </a:extLst>
          </p:cNvPr>
          <p:cNvSpPr>
            <a:spLocks noGrp="1"/>
          </p:cNvSpPr>
          <p:nvPr>
            <p:ph type="title"/>
          </p:nvPr>
        </p:nvSpPr>
        <p:spPr/>
        <p:txBody>
          <a:bodyPr/>
          <a:lstStyle/>
          <a:p>
            <a:r>
              <a:rPr lang="en-GB" dirty="0"/>
              <a:t>Encapsulation</a:t>
            </a:r>
          </a:p>
        </p:txBody>
      </p:sp>
      <p:sp>
        <p:nvSpPr>
          <p:cNvPr id="4" name="TextBox 3">
            <a:extLst>
              <a:ext uri="{FF2B5EF4-FFF2-40B4-BE49-F238E27FC236}">
                <a16:creationId xmlns:a16="http://schemas.microsoft.com/office/drawing/2014/main" id="{A1971C46-2260-4DE0-55A4-A29E561750D2}"/>
              </a:ext>
            </a:extLst>
          </p:cNvPr>
          <p:cNvSpPr txBox="1"/>
          <p:nvPr/>
        </p:nvSpPr>
        <p:spPr>
          <a:xfrm>
            <a:off x="1063752" y="1487758"/>
            <a:ext cx="7368778" cy="5016758"/>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private:</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Employee </a:t>
            </a:r>
            <a:r>
              <a:rPr lang="en-GB" sz="1600" b="0" dirty="0" err="1">
                <a:solidFill>
                  <a:srgbClr val="F8F8F2"/>
                </a:solidFill>
                <a:effectLst/>
                <a:latin typeface="Menlo" panose="020B0609030804020204" pitchFamily="49" charset="0"/>
              </a:rPr>
              <a:t>myObj</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dirty="0">
                <a:solidFill>
                  <a:srgbClr val="AE81FF"/>
                </a:solidFill>
                <a:effectLst/>
                <a:latin typeface="Menlo" panose="020B0609030804020204" pitchFamily="49" charset="0"/>
              </a:rPr>
              <a:t>50000</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sp>
        <p:nvSpPr>
          <p:cNvPr id="5" name="TextBox 4">
            <a:extLst>
              <a:ext uri="{FF2B5EF4-FFF2-40B4-BE49-F238E27FC236}">
                <a16:creationId xmlns:a16="http://schemas.microsoft.com/office/drawing/2014/main" id="{2ED871D7-91FD-C5C4-F468-2BDC34A32AFB}"/>
              </a:ext>
            </a:extLst>
          </p:cNvPr>
          <p:cNvSpPr txBox="1"/>
          <p:nvPr/>
        </p:nvSpPr>
        <p:spPr>
          <a:xfrm>
            <a:off x="3846786" y="4026235"/>
            <a:ext cx="8177048" cy="1200329"/>
          </a:xfrm>
          <a:prstGeom prst="rect">
            <a:avLst/>
          </a:prstGeom>
          <a:solidFill>
            <a:srgbClr val="E9E5DC"/>
          </a:solidFill>
          <a:ln w="25400">
            <a:solidFill>
              <a:srgbClr val="FF0000"/>
            </a:solidFill>
          </a:ln>
        </p:spPr>
        <p:txBody>
          <a:bodyPr wrap="square">
            <a:spAutoFit/>
          </a:bodyPr>
          <a:lstStyle>
            <a:defPPr>
              <a:defRPr lang="en-US"/>
            </a:defPPr>
            <a:lvl1pPr>
              <a:defRPr>
                <a:solidFill>
                  <a:schemeClr val="bg1"/>
                </a:solidFill>
              </a:defRPr>
            </a:lvl1pPr>
          </a:lstStyle>
          <a:p>
            <a:r>
              <a:rPr lang="en-GB" dirty="0"/>
              <a:t>(base) </a:t>
            </a:r>
            <a:r>
              <a:rPr lang="en-GB" dirty="0" err="1"/>
              <a:t>alexhill</a:t>
            </a:r>
            <a:r>
              <a:rPr lang="en-GB" dirty="0"/>
              <a:t> at </a:t>
            </a:r>
            <a:r>
              <a:rPr lang="en-GB" dirty="0" err="1"/>
              <a:t>Alexs</a:t>
            </a:r>
            <a:r>
              <a:rPr lang="en-GB" dirty="0"/>
              <a:t>-Air in ~/Documents/UOL/Teaching/C++_Workshops/Workshops/WS4/Scripts</a:t>
            </a:r>
          </a:p>
          <a:p>
            <a:r>
              <a:rPr lang="en-GB" dirty="0"/>
              <a:t>$ ./</a:t>
            </a:r>
            <a:r>
              <a:rPr lang="en-GB" dirty="0" err="1"/>
              <a:t>soln</a:t>
            </a:r>
            <a:endParaRPr lang="en-GB" dirty="0"/>
          </a:p>
          <a:p>
            <a:r>
              <a:rPr lang="en-GB" dirty="0"/>
              <a:t>50000</a:t>
            </a:r>
          </a:p>
        </p:txBody>
      </p:sp>
    </p:spTree>
    <p:extLst>
      <p:ext uri="{BB962C8B-B14F-4D97-AF65-F5344CB8AC3E}">
        <p14:creationId xmlns:p14="http://schemas.microsoft.com/office/powerpoint/2010/main" val="23946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A9AA-9E24-8070-9B0A-B765C347E7A4}"/>
              </a:ext>
            </a:extLst>
          </p:cNvPr>
          <p:cNvSpPr>
            <a:spLocks noGrp="1"/>
          </p:cNvSpPr>
          <p:nvPr>
            <p:ph type="title"/>
          </p:nvPr>
        </p:nvSpPr>
        <p:spPr/>
        <p:txBody>
          <a:bodyPr/>
          <a:lstStyle/>
          <a:p>
            <a:r>
              <a:rPr lang="en-GB" dirty="0"/>
              <a:t>Inheritance</a:t>
            </a:r>
          </a:p>
        </p:txBody>
      </p:sp>
      <p:sp>
        <p:nvSpPr>
          <p:cNvPr id="4" name="TextBox 3">
            <a:extLst>
              <a:ext uri="{FF2B5EF4-FFF2-40B4-BE49-F238E27FC236}">
                <a16:creationId xmlns:a16="http://schemas.microsoft.com/office/drawing/2014/main" id="{7C1C8160-59D9-1936-A4B5-D64C6FC63BAF}"/>
              </a:ext>
            </a:extLst>
          </p:cNvPr>
          <p:cNvSpPr txBox="1"/>
          <p:nvPr/>
        </p:nvSpPr>
        <p:spPr>
          <a:xfrm>
            <a:off x="3119888" y="1487758"/>
            <a:ext cx="6093618" cy="5139869"/>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brand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"Ford"</a:t>
            </a:r>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"Toot, toot! </a:t>
            </a:r>
            <a:r>
              <a:rPr lang="en-GB" sz="1600" b="0" dirty="0">
                <a:solidFill>
                  <a:srgbClr val="AE81FF"/>
                </a:solidFill>
                <a:effectLst/>
                <a:latin typeface="Menlo" panose="020B0609030804020204" pitchFamily="49" charset="0"/>
              </a:rPr>
              <a:t>\n</a:t>
            </a:r>
            <a:r>
              <a:rPr lang="en-GB" sz="1600" b="0" dirty="0">
                <a:solidFill>
                  <a:srgbClr val="E6DB74"/>
                </a:solidFill>
                <a:effectLst/>
                <a:latin typeface="Menlo" panose="020B0609030804020204" pitchFamily="49" charset="0"/>
              </a:rPr>
              <a:t>"</a:t>
            </a:r>
            <a:r>
              <a:rPr lang="en-GB" sz="1600" b="0" dirty="0">
                <a:solidFill>
                  <a:srgbClr val="F8F8F2"/>
                </a:solidFill>
                <a:effectLst/>
                <a:latin typeface="Menlo" panose="020B0609030804020204" pitchFamily="49" charset="0"/>
              </a:rPr>
              <a:t> ;}};</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model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"Mustang"</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Car </a:t>
            </a:r>
            <a:r>
              <a:rPr lang="en-GB" sz="1600" b="0" dirty="0" err="1">
                <a:solidFill>
                  <a:srgbClr val="F8F8F2"/>
                </a:solidFill>
                <a:effectLst/>
                <a:latin typeface="Menlo" panose="020B0609030804020204" pitchFamily="49" charset="0"/>
              </a:rPr>
              <a:t>myCar</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myCar.</a:t>
            </a:r>
            <a:r>
              <a:rPr lang="en-GB" sz="1600" b="0" dirty="0" err="1">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myCar.brand</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 "</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myCar.model</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cxnSp>
        <p:nvCxnSpPr>
          <p:cNvPr id="5" name="Straight Arrow Connector 4">
            <a:extLst>
              <a:ext uri="{FF2B5EF4-FFF2-40B4-BE49-F238E27FC236}">
                <a16:creationId xmlns:a16="http://schemas.microsoft.com/office/drawing/2014/main" id="{896F08CC-3562-126B-A1FF-4F56F2048B05}"/>
              </a:ext>
            </a:extLst>
          </p:cNvPr>
          <p:cNvCxnSpPr>
            <a:cxnSpLocks/>
            <a:stCxn id="6" idx="2"/>
          </p:cNvCxnSpPr>
          <p:nvPr/>
        </p:nvCxnSpPr>
        <p:spPr>
          <a:xfrm flipH="1">
            <a:off x="4467225" y="3063932"/>
            <a:ext cx="6669675" cy="125730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F211EA-AC68-B616-4438-1D5C3CD5727D}"/>
              </a:ext>
            </a:extLst>
          </p:cNvPr>
          <p:cNvSpPr txBox="1"/>
          <p:nvPr/>
        </p:nvSpPr>
        <p:spPr>
          <a:xfrm>
            <a:off x="10217263" y="1863603"/>
            <a:ext cx="1839273"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sz="1800" dirty="0"/>
              <a:t>Derived class inherits from parent class using ‘:’ symbol</a:t>
            </a:r>
          </a:p>
        </p:txBody>
      </p:sp>
      <p:sp>
        <p:nvSpPr>
          <p:cNvPr id="7" name="TextBox 6">
            <a:extLst>
              <a:ext uri="{FF2B5EF4-FFF2-40B4-BE49-F238E27FC236}">
                <a16:creationId xmlns:a16="http://schemas.microsoft.com/office/drawing/2014/main" id="{C2EB25E0-4C5C-9FCE-E2E3-026B254BA731}"/>
              </a:ext>
            </a:extLst>
          </p:cNvPr>
          <p:cNvSpPr txBox="1"/>
          <p:nvPr/>
        </p:nvSpPr>
        <p:spPr>
          <a:xfrm>
            <a:off x="372431" y="639082"/>
            <a:ext cx="3487400" cy="584775"/>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sz="1600" dirty="0"/>
              <a:t>You can have multilevel inheritance (Grandparent -&gt; Parent -&gt; Child)</a:t>
            </a:r>
          </a:p>
        </p:txBody>
      </p:sp>
      <p:sp>
        <p:nvSpPr>
          <p:cNvPr id="8" name="TextBox 7">
            <a:extLst>
              <a:ext uri="{FF2B5EF4-FFF2-40B4-BE49-F238E27FC236}">
                <a16:creationId xmlns:a16="http://schemas.microsoft.com/office/drawing/2014/main" id="{9C27FB16-0A2F-1F84-150E-1B44F244306A}"/>
              </a:ext>
            </a:extLst>
          </p:cNvPr>
          <p:cNvSpPr txBox="1"/>
          <p:nvPr/>
        </p:nvSpPr>
        <p:spPr>
          <a:xfrm>
            <a:off x="372431" y="2525425"/>
            <a:ext cx="2606064"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sz="1600" dirty="0"/>
              <a:t>You can also have multiple inheritance, i.e.:</a:t>
            </a:r>
          </a:p>
          <a:p>
            <a:endParaRPr lang="en-GB" sz="1600" dirty="0"/>
          </a:p>
          <a:p>
            <a:r>
              <a:rPr lang="en-GB" sz="1600" dirty="0"/>
              <a:t>class </a:t>
            </a:r>
            <a:r>
              <a:rPr lang="en-GB" sz="1600" dirty="0" err="1"/>
              <a:t>MyChildClass</a:t>
            </a:r>
            <a:r>
              <a:rPr lang="en-GB" sz="1600" dirty="0"/>
              <a:t>: public </a:t>
            </a:r>
            <a:r>
              <a:rPr lang="en-GB" sz="1600" dirty="0" err="1"/>
              <a:t>MyClass</a:t>
            </a:r>
            <a:r>
              <a:rPr lang="en-GB" sz="1600" dirty="0"/>
              <a:t>, public </a:t>
            </a:r>
            <a:r>
              <a:rPr lang="en-GB" sz="1600" dirty="0" err="1"/>
              <a:t>MyOtherClass</a:t>
            </a:r>
            <a:endParaRPr lang="en-GB" sz="1600" dirty="0"/>
          </a:p>
        </p:txBody>
      </p:sp>
      <p:sp>
        <p:nvSpPr>
          <p:cNvPr id="9" name="TextBox 8">
            <a:extLst>
              <a:ext uri="{FF2B5EF4-FFF2-40B4-BE49-F238E27FC236}">
                <a16:creationId xmlns:a16="http://schemas.microsoft.com/office/drawing/2014/main" id="{BA73C6BB-8279-A36B-B6AB-5A16A43EF21A}"/>
              </a:ext>
            </a:extLst>
          </p:cNvPr>
          <p:cNvSpPr txBox="1"/>
          <p:nvPr/>
        </p:nvSpPr>
        <p:spPr>
          <a:xfrm>
            <a:off x="9599146" y="4321232"/>
            <a:ext cx="1923393" cy="923330"/>
          </a:xfrm>
          <a:prstGeom prst="rect">
            <a:avLst/>
          </a:prstGeom>
          <a:solidFill>
            <a:schemeClr val="bg2"/>
          </a:solidFill>
          <a:ln w="25400">
            <a:solidFill>
              <a:srgbClr val="FF0000"/>
            </a:solidFill>
          </a:ln>
        </p:spPr>
        <p:txBody>
          <a:bodyPr wrap="square">
            <a:spAutoFit/>
          </a:bodyPr>
          <a:lstStyle/>
          <a:p>
            <a:r>
              <a:rPr lang="en-GB" dirty="0"/>
              <a:t>$ ./</a:t>
            </a:r>
            <a:r>
              <a:rPr lang="en-GB" dirty="0" err="1"/>
              <a:t>soln</a:t>
            </a:r>
            <a:endParaRPr lang="en-GB" dirty="0"/>
          </a:p>
          <a:p>
            <a:r>
              <a:rPr lang="en-GB" dirty="0"/>
              <a:t>Toot, toot!</a:t>
            </a:r>
          </a:p>
          <a:p>
            <a:r>
              <a:rPr lang="en-GB" dirty="0"/>
              <a:t>Ford Mustang</a:t>
            </a:r>
          </a:p>
        </p:txBody>
      </p:sp>
    </p:spTree>
    <p:extLst>
      <p:ext uri="{BB962C8B-B14F-4D97-AF65-F5344CB8AC3E}">
        <p14:creationId xmlns:p14="http://schemas.microsoft.com/office/powerpoint/2010/main" val="275596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F17-D094-C2ED-DAE7-374360DDD415}"/>
              </a:ext>
            </a:extLst>
          </p:cNvPr>
          <p:cNvSpPr>
            <a:spLocks noGrp="1"/>
          </p:cNvSpPr>
          <p:nvPr>
            <p:ph type="title"/>
          </p:nvPr>
        </p:nvSpPr>
        <p:spPr/>
        <p:txBody>
          <a:bodyPr/>
          <a:lstStyle/>
          <a:p>
            <a:r>
              <a:rPr lang="en-GB" dirty="0"/>
              <a:t>Inheritance: Access Specifiers</a:t>
            </a:r>
          </a:p>
        </p:txBody>
      </p:sp>
      <p:sp>
        <p:nvSpPr>
          <p:cNvPr id="4" name="TextBox 3">
            <a:extLst>
              <a:ext uri="{FF2B5EF4-FFF2-40B4-BE49-F238E27FC236}">
                <a16:creationId xmlns:a16="http://schemas.microsoft.com/office/drawing/2014/main" id="{7C37AFE6-D348-1C91-2A2E-2CB99601F1CD}"/>
              </a:ext>
            </a:extLst>
          </p:cNvPr>
          <p:cNvSpPr txBox="1"/>
          <p:nvPr/>
        </p:nvSpPr>
        <p:spPr>
          <a:xfrm>
            <a:off x="2699131" y="1784260"/>
            <a:ext cx="6157356" cy="4031873"/>
          </a:xfrm>
          <a:prstGeom prst="rect">
            <a:avLst/>
          </a:prstGeom>
          <a:solidFill>
            <a:schemeClr val="bg1"/>
          </a:solidFill>
          <a:ln w="31750">
            <a:solidFill>
              <a:srgbClr val="FF0000"/>
            </a:solidFill>
          </a:ln>
        </p:spPr>
        <p:txBody>
          <a:bodyPr wrap="square">
            <a:spAutoFit/>
          </a:bodyPr>
          <a:lstStyle/>
          <a:p>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protected:</a:t>
            </a:r>
            <a:r>
              <a:rPr lang="en-GB" sz="1600" b="0" dirty="0">
                <a:solidFill>
                  <a:srgbClr val="88846F"/>
                </a:solidFill>
                <a:effectLst/>
                <a:latin typeface="Menlo" panose="020B0609030804020204" pitchFamily="49" charset="0"/>
              </a:rPr>
              <a:t> // Protected access specifier</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Programmer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endParaRPr lang="en-GB" sz="1600" b="0" i="1" dirty="0">
              <a:solidFill>
                <a:srgbClr val="66D9EF"/>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5B77364A-30DD-E00B-C84D-DA99643A992F}"/>
              </a:ext>
            </a:extLst>
          </p:cNvPr>
          <p:cNvCxnSpPr>
            <a:cxnSpLocks/>
            <a:stCxn id="6" idx="1"/>
          </p:cNvCxnSpPr>
          <p:nvPr/>
        </p:nvCxnSpPr>
        <p:spPr>
          <a:xfrm flipH="1" flipV="1">
            <a:off x="4100052" y="2477729"/>
            <a:ext cx="5123834" cy="27211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97F17FD-FD44-A84F-E8DB-619AC3C34B22}"/>
              </a:ext>
            </a:extLst>
          </p:cNvPr>
          <p:cNvSpPr txBox="1"/>
          <p:nvPr/>
        </p:nvSpPr>
        <p:spPr>
          <a:xfrm>
            <a:off x="9223886" y="1965013"/>
            <a:ext cx="2558539"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dirty="0"/>
              <a:t>‘Protected’ data can be accessed by the inherited class</a:t>
            </a:r>
          </a:p>
        </p:txBody>
      </p:sp>
    </p:spTree>
    <p:extLst>
      <p:ext uri="{BB962C8B-B14F-4D97-AF65-F5344CB8AC3E}">
        <p14:creationId xmlns:p14="http://schemas.microsoft.com/office/powerpoint/2010/main" val="8838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3150-581D-3A0D-6040-8806E7C66296}"/>
              </a:ext>
            </a:extLst>
          </p:cNvPr>
          <p:cNvSpPr>
            <a:spLocks noGrp="1"/>
          </p:cNvSpPr>
          <p:nvPr>
            <p:ph type="title"/>
          </p:nvPr>
        </p:nvSpPr>
        <p:spPr/>
        <p:txBody>
          <a:bodyPr/>
          <a:lstStyle/>
          <a:p>
            <a:r>
              <a:rPr lang="en-GB" dirty="0"/>
              <a:t>Overriding base classes</a:t>
            </a:r>
          </a:p>
        </p:txBody>
      </p:sp>
      <p:sp>
        <p:nvSpPr>
          <p:cNvPr id="4" name="TextBox 3">
            <a:extLst>
              <a:ext uri="{FF2B5EF4-FFF2-40B4-BE49-F238E27FC236}">
                <a16:creationId xmlns:a16="http://schemas.microsoft.com/office/drawing/2014/main" id="{C505272C-F8C9-7777-2E2F-86D33027A8E5}"/>
              </a:ext>
            </a:extLst>
          </p:cNvPr>
          <p:cNvSpPr txBox="1"/>
          <p:nvPr/>
        </p:nvSpPr>
        <p:spPr>
          <a:xfrm>
            <a:off x="0" y="2672239"/>
            <a:ext cx="6157356" cy="4185761"/>
          </a:xfrm>
          <a:prstGeom prst="rect">
            <a:avLst/>
          </a:prstGeom>
          <a:solidFill>
            <a:schemeClr val="bg1"/>
          </a:solidFill>
          <a:ln w="2540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Base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animal makes a sound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Pig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pig says: </a:t>
            </a:r>
            <a:r>
              <a:rPr lang="en-GB" sz="1400" dirty="0" err="1">
                <a:solidFill>
                  <a:srgbClr val="E6DB74"/>
                </a:solidFill>
                <a:latin typeface="Menlo" panose="020B0609030804020204" pitchFamily="49" charset="0"/>
              </a:rPr>
              <a:t>w</a:t>
            </a:r>
            <a:r>
              <a:rPr lang="en-GB" sz="1400" b="0" dirty="0" err="1">
                <a:solidFill>
                  <a:srgbClr val="E6DB74"/>
                </a:solidFill>
                <a:effectLst/>
                <a:latin typeface="Menlo" panose="020B0609030804020204" pitchFamily="49" charset="0"/>
              </a:rPr>
              <a:t>eeee</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endParaRPr lang="en-GB" sz="1400" b="0" dirty="0">
              <a:solidFill>
                <a:srgbClr val="F8F8F2"/>
              </a:solidFill>
              <a:effectLst/>
              <a:latin typeface="Menlo" panose="020B0609030804020204" pitchFamily="49" charset="0"/>
            </a:endParaRPr>
          </a:p>
        </p:txBody>
      </p:sp>
      <p:sp>
        <p:nvSpPr>
          <p:cNvPr id="5" name="TextBox 4">
            <a:extLst>
              <a:ext uri="{FF2B5EF4-FFF2-40B4-BE49-F238E27FC236}">
                <a16:creationId xmlns:a16="http://schemas.microsoft.com/office/drawing/2014/main" id="{EEE156C8-C0B7-DBBF-209A-642B58EE971B}"/>
              </a:ext>
            </a:extLst>
          </p:cNvPr>
          <p:cNvSpPr txBox="1"/>
          <p:nvPr/>
        </p:nvSpPr>
        <p:spPr>
          <a:xfrm>
            <a:off x="4499405" y="2668052"/>
            <a:ext cx="4073095" cy="4185761"/>
          </a:xfrm>
          <a:prstGeom prst="rect">
            <a:avLst/>
          </a:prstGeom>
          <a:solidFill>
            <a:schemeClr val="bg1"/>
          </a:solidFill>
          <a:ln w="25400">
            <a:solidFill>
              <a:srgbClr val="FF0000"/>
            </a:solidFill>
          </a:ln>
        </p:spPr>
        <p:txBody>
          <a:bodyPr wrap="square">
            <a:spAutoFit/>
          </a:bodyPr>
          <a:lstStyle/>
          <a:p>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Dog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dog says: woof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Animal </a:t>
            </a:r>
            <a:r>
              <a:rPr lang="en-GB" sz="1400" b="0" dirty="0" err="1">
                <a:solidFill>
                  <a:srgbClr val="F8F8F2"/>
                </a:solidFill>
                <a:effectLst/>
                <a:latin typeface="Menlo" panose="020B0609030804020204" pitchFamily="49" charset="0"/>
              </a:rPr>
              <a:t>myAnimal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Pig </a:t>
            </a:r>
            <a:r>
              <a:rPr lang="en-GB" sz="1400" b="0" dirty="0" err="1">
                <a:solidFill>
                  <a:srgbClr val="F8F8F2"/>
                </a:solidFill>
                <a:effectLst/>
                <a:latin typeface="Menlo" panose="020B0609030804020204" pitchFamily="49" charset="0"/>
              </a:rPr>
              <a:t>myPig</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Dog </a:t>
            </a:r>
            <a:r>
              <a:rPr lang="en-GB" sz="1400" b="0" dirty="0" err="1">
                <a:solidFill>
                  <a:srgbClr val="F8F8F2"/>
                </a:solidFill>
                <a:effectLst/>
                <a:latin typeface="Menlo" panose="020B0609030804020204" pitchFamily="49" charset="0"/>
              </a:rPr>
              <a:t>myDog</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err="1">
                <a:solidFill>
                  <a:srgbClr val="F8F8F2"/>
                </a:solidFill>
                <a:effectLst/>
                <a:latin typeface="Menlo" panose="020B0609030804020204" pitchFamily="49" charset="0"/>
              </a:rPr>
              <a:t>myAnimal.</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myPig.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myDog.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 </a:t>
            </a:r>
          </a:p>
          <a:p>
            <a:endParaRPr lang="en-GB" sz="1400" b="0" dirty="0">
              <a:solidFill>
                <a:srgbClr val="F8F8F2"/>
              </a:solidFill>
              <a:effectLst/>
              <a:latin typeface="Menlo" panose="020B0609030804020204" pitchFamily="49" charset="0"/>
            </a:endParaRPr>
          </a:p>
        </p:txBody>
      </p:sp>
      <p:sp>
        <p:nvSpPr>
          <p:cNvPr id="6" name="TextBox 5">
            <a:extLst>
              <a:ext uri="{FF2B5EF4-FFF2-40B4-BE49-F238E27FC236}">
                <a16:creationId xmlns:a16="http://schemas.microsoft.com/office/drawing/2014/main" id="{EA38FACF-DA6C-93C7-F3A2-9C531463FF5A}"/>
              </a:ext>
            </a:extLst>
          </p:cNvPr>
          <p:cNvSpPr txBox="1"/>
          <p:nvPr/>
        </p:nvSpPr>
        <p:spPr>
          <a:xfrm>
            <a:off x="8729661" y="3862197"/>
            <a:ext cx="3236539" cy="1200329"/>
          </a:xfrm>
          <a:prstGeom prst="rect">
            <a:avLst/>
          </a:prstGeom>
          <a:solidFill>
            <a:srgbClr val="E9E5DC"/>
          </a:solidFill>
          <a:ln w="25400">
            <a:solidFill>
              <a:srgbClr val="FF0000"/>
            </a:solidFill>
          </a:ln>
        </p:spPr>
        <p:txBody>
          <a:bodyPr wrap="square">
            <a:spAutoFit/>
          </a:bodyPr>
          <a:lstStyle/>
          <a:p>
            <a:r>
              <a:rPr lang="en-GB" dirty="0">
                <a:solidFill>
                  <a:srgbClr val="002060"/>
                </a:solidFill>
              </a:rPr>
              <a:t>$ ./</a:t>
            </a:r>
            <a:r>
              <a:rPr lang="en-GB" dirty="0" err="1">
                <a:solidFill>
                  <a:srgbClr val="002060"/>
                </a:solidFill>
              </a:rPr>
              <a:t>soln</a:t>
            </a:r>
            <a:endParaRPr lang="en-GB" dirty="0">
              <a:solidFill>
                <a:srgbClr val="002060"/>
              </a:solidFill>
            </a:endParaRPr>
          </a:p>
          <a:p>
            <a:r>
              <a:rPr lang="en-GB" dirty="0">
                <a:solidFill>
                  <a:srgbClr val="002060"/>
                </a:solidFill>
              </a:rPr>
              <a:t>The animal makes a sound</a:t>
            </a:r>
          </a:p>
          <a:p>
            <a:r>
              <a:rPr lang="en-GB" dirty="0">
                <a:solidFill>
                  <a:srgbClr val="002060"/>
                </a:solidFill>
              </a:rPr>
              <a:t>The pig says: </a:t>
            </a:r>
            <a:r>
              <a:rPr lang="en-GB" dirty="0" err="1">
                <a:solidFill>
                  <a:srgbClr val="002060"/>
                </a:solidFill>
              </a:rPr>
              <a:t>weee</a:t>
            </a:r>
            <a:endParaRPr lang="en-GB" dirty="0">
              <a:solidFill>
                <a:srgbClr val="002060"/>
              </a:solidFill>
            </a:endParaRPr>
          </a:p>
          <a:p>
            <a:r>
              <a:rPr lang="en-GB" dirty="0">
                <a:solidFill>
                  <a:srgbClr val="002060"/>
                </a:solidFill>
              </a:rPr>
              <a:t>The dog says: woof</a:t>
            </a:r>
          </a:p>
        </p:txBody>
      </p:sp>
    </p:spTree>
    <p:extLst>
      <p:ext uri="{BB962C8B-B14F-4D97-AF65-F5344CB8AC3E}">
        <p14:creationId xmlns:p14="http://schemas.microsoft.com/office/powerpoint/2010/main" val="2642595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6BE46-0B39-5FF6-0DD6-075E93D76A05}"/>
              </a:ext>
            </a:extLst>
          </p:cNvPr>
          <p:cNvSpPr>
            <a:spLocks noGrp="1"/>
          </p:cNvSpPr>
          <p:nvPr>
            <p:ph idx="1"/>
          </p:nvPr>
        </p:nvSpPr>
        <p:spPr>
          <a:xfrm>
            <a:off x="913795" y="1545837"/>
            <a:ext cx="10353762" cy="4899208"/>
          </a:xfrm>
        </p:spPr>
        <p:txBody>
          <a:bodyPr>
            <a:noAutofit/>
          </a:bodyPr>
          <a:lstStyle/>
          <a:p>
            <a:r>
              <a:rPr lang="en-GB" sz="1600" b="1" dirty="0"/>
              <a:t>Create a class called Country with attributes:</a:t>
            </a:r>
          </a:p>
          <a:p>
            <a:endParaRPr lang="en-GB" sz="1600" b="1" dirty="0"/>
          </a:p>
          <a:p>
            <a:pPr lvl="1"/>
            <a:r>
              <a:rPr lang="en-GB" sz="1600" b="1" dirty="0"/>
              <a:t>Population, size, national language</a:t>
            </a:r>
          </a:p>
          <a:p>
            <a:endParaRPr lang="en-GB" sz="1600" b="1" dirty="0"/>
          </a:p>
          <a:p>
            <a:r>
              <a:rPr lang="en-GB" sz="1600" b="1" dirty="0"/>
              <a:t>Include a method called Greet, which outputs “Hello!”</a:t>
            </a:r>
          </a:p>
          <a:p>
            <a:pPr marL="0" indent="0">
              <a:buNone/>
            </a:pPr>
            <a:endParaRPr lang="en-GB" sz="1600" b="1" dirty="0"/>
          </a:p>
          <a:p>
            <a:r>
              <a:rPr lang="en-GB" sz="1600" b="1" dirty="0"/>
              <a:t>In main(), create objects from the country class called: UK, France, Spain</a:t>
            </a:r>
          </a:p>
          <a:p>
            <a:endParaRPr lang="en-GB" sz="1600" b="1" dirty="0"/>
          </a:p>
          <a:p>
            <a:r>
              <a:rPr lang="en-GB" sz="1600" b="1" dirty="0"/>
              <a:t>Use constructors to initialise the attributes mentioned above</a:t>
            </a:r>
          </a:p>
          <a:p>
            <a:endParaRPr lang="en-GB" sz="1600" b="1" dirty="0"/>
          </a:p>
          <a:p>
            <a:r>
              <a:rPr lang="en-GB" sz="1600" b="1" dirty="0"/>
              <a:t>Print all attributes and run Greet</a:t>
            </a:r>
          </a:p>
          <a:p>
            <a:endParaRPr lang="en-GB" sz="1600" b="1" dirty="0"/>
          </a:p>
          <a:p>
            <a:r>
              <a:rPr lang="en-GB" sz="1600" b="1" dirty="0"/>
              <a:t>Bonus: inside Greet include an ‘if’ statement that changes language based on the national language</a:t>
            </a:r>
          </a:p>
          <a:p>
            <a:endParaRPr lang="en-GB" sz="1600" b="1" dirty="0"/>
          </a:p>
        </p:txBody>
      </p:sp>
      <p:sp>
        <p:nvSpPr>
          <p:cNvPr id="4" name="Title 1">
            <a:extLst>
              <a:ext uri="{FF2B5EF4-FFF2-40B4-BE49-F238E27FC236}">
                <a16:creationId xmlns:a16="http://schemas.microsoft.com/office/drawing/2014/main" id="{A03BFD94-03E5-4634-47EA-498A2E44BF58}"/>
              </a:ext>
            </a:extLst>
          </p:cNvPr>
          <p:cNvSpPr>
            <a:spLocks noGrp="1"/>
          </p:cNvSpPr>
          <p:nvPr>
            <p:ph type="title"/>
          </p:nvPr>
        </p:nvSpPr>
        <p:spPr>
          <a:xfrm>
            <a:off x="913795" y="230458"/>
            <a:ext cx="10353762" cy="1257300"/>
          </a:xfrm>
        </p:spPr>
        <p:txBody>
          <a:bodyPr/>
          <a:lstStyle/>
          <a:p>
            <a:r>
              <a:rPr lang="en-GB" dirty="0"/>
              <a:t>Challenge Eight</a:t>
            </a:r>
          </a:p>
        </p:txBody>
      </p:sp>
      <p:sp>
        <p:nvSpPr>
          <p:cNvPr id="5" name="Rounded Rectangle 4">
            <a:extLst>
              <a:ext uri="{FF2B5EF4-FFF2-40B4-BE49-F238E27FC236}">
                <a16:creationId xmlns:a16="http://schemas.microsoft.com/office/drawing/2014/main" id="{A915CF15-BA85-CDE0-E096-5D1021BAB13E}"/>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29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dissolv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dissolve">
                                      <p:cBhvr>
                                        <p:cTn id="2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F3D45-2D8E-48AF-5321-05B4A7F8CF3E}"/>
              </a:ext>
            </a:extLst>
          </p:cNvPr>
          <p:cNvSpPr>
            <a:spLocks noGrp="1"/>
          </p:cNvSpPr>
          <p:nvPr>
            <p:ph idx="1"/>
          </p:nvPr>
        </p:nvSpPr>
        <p:spPr/>
        <p:txBody>
          <a:bodyPr/>
          <a:lstStyle/>
          <a:p>
            <a:pPr>
              <a:lnSpc>
                <a:spcPct val="150000"/>
              </a:lnSpc>
            </a:pPr>
            <a:r>
              <a:rPr lang="en-GB" sz="2800" dirty="0"/>
              <a:t>History, general concepts</a:t>
            </a:r>
          </a:p>
          <a:p>
            <a:pPr>
              <a:lnSpc>
                <a:spcPct val="150000"/>
              </a:lnSpc>
            </a:pPr>
            <a:r>
              <a:rPr lang="en-GB" sz="2800" dirty="0"/>
              <a:t>Quick example</a:t>
            </a:r>
          </a:p>
          <a:p>
            <a:pPr>
              <a:lnSpc>
                <a:spcPct val="150000"/>
              </a:lnSpc>
            </a:pPr>
            <a:r>
              <a:rPr lang="en-GB" sz="2800" dirty="0"/>
              <a:t>Other examples</a:t>
            </a:r>
          </a:p>
          <a:p>
            <a:endParaRPr lang="en-GB" dirty="0"/>
          </a:p>
        </p:txBody>
      </p:sp>
      <p:sp>
        <p:nvSpPr>
          <p:cNvPr id="4" name="Title 1">
            <a:extLst>
              <a:ext uri="{FF2B5EF4-FFF2-40B4-BE49-F238E27FC236}">
                <a16:creationId xmlns:a16="http://schemas.microsoft.com/office/drawing/2014/main" id="{3E8F75BA-4886-9407-C244-61A1E90E81E5}"/>
              </a:ext>
            </a:extLst>
          </p:cNvPr>
          <p:cNvSpPr>
            <a:spLocks noGrp="1"/>
          </p:cNvSpPr>
          <p:nvPr>
            <p:ph type="title"/>
          </p:nvPr>
        </p:nvSpPr>
        <p:spPr>
          <a:xfrm>
            <a:off x="913795" y="230458"/>
            <a:ext cx="10353762" cy="1257300"/>
          </a:xfrm>
        </p:spPr>
        <p:txBody>
          <a:bodyPr/>
          <a:lstStyle/>
          <a:p>
            <a:r>
              <a:rPr lang="en-GB" b="1" u="sng" dirty="0"/>
              <a:t>Monte Carlo Methods</a:t>
            </a:r>
          </a:p>
        </p:txBody>
      </p:sp>
      <p:sp>
        <p:nvSpPr>
          <p:cNvPr id="5" name="Rounded Rectangle 4">
            <a:extLst>
              <a:ext uri="{FF2B5EF4-FFF2-40B4-BE49-F238E27FC236}">
                <a16:creationId xmlns:a16="http://schemas.microsoft.com/office/drawing/2014/main" id="{CC051F24-49CD-4788-7463-D192F6334EB8}"/>
              </a:ext>
            </a:extLst>
          </p:cNvPr>
          <p:cNvSpPr/>
          <p:nvPr/>
        </p:nvSpPr>
        <p:spPr>
          <a:xfrm>
            <a:off x="3392129" y="230458"/>
            <a:ext cx="5412657"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85123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7BC7-8D46-98B6-3DFF-C57F9A27C69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2D74ACC8-3139-6011-C2B9-49651F1E47D8}"/>
              </a:ext>
            </a:extLst>
          </p:cNvPr>
          <p:cNvSpPr>
            <a:spLocks noGrp="1"/>
          </p:cNvSpPr>
          <p:nvPr>
            <p:ph idx="1"/>
          </p:nvPr>
        </p:nvSpPr>
        <p:spPr>
          <a:xfrm>
            <a:off x="681567" y="2059785"/>
            <a:ext cx="4949976" cy="4297472"/>
          </a:xfrm>
        </p:spPr>
        <p:txBody>
          <a:bodyPr>
            <a:normAutofit fontScale="70000" lnSpcReduction="20000"/>
          </a:bodyPr>
          <a:lstStyle/>
          <a:p>
            <a:r>
              <a:rPr lang="en-GB" dirty="0"/>
              <a:t>Initially created by Stanislaw </a:t>
            </a:r>
            <a:r>
              <a:rPr lang="en-GB" dirty="0" err="1"/>
              <a:t>Ulam</a:t>
            </a:r>
            <a:r>
              <a:rPr lang="en-GB" dirty="0"/>
              <a:t>, Polish-American scientist</a:t>
            </a:r>
          </a:p>
          <a:p>
            <a:endParaRPr lang="en-GB" dirty="0"/>
          </a:p>
          <a:p>
            <a:r>
              <a:rPr lang="en-GB" dirty="0"/>
              <a:t>While ill, he wanted to know the probability of winning a game of solitaire</a:t>
            </a:r>
          </a:p>
          <a:p>
            <a:endParaRPr lang="en-GB" dirty="0"/>
          </a:p>
          <a:p>
            <a:r>
              <a:rPr lang="en-GB" dirty="0"/>
              <a:t>Finding the pure calculations too hard, he adopted a statistical approach</a:t>
            </a:r>
          </a:p>
          <a:p>
            <a:endParaRPr lang="en-GB" dirty="0"/>
          </a:p>
          <a:p>
            <a:r>
              <a:rPr lang="en-GB" dirty="0"/>
              <a:t>Playing the game would take too long, so he asked von Neumann to simulate it on an early (huge) computer</a:t>
            </a:r>
          </a:p>
          <a:p>
            <a:endParaRPr lang="en-GB" dirty="0"/>
          </a:p>
        </p:txBody>
      </p:sp>
      <p:pic>
        <p:nvPicPr>
          <p:cNvPr id="4" name="Picture 2" descr="Klondike (solitaire) - Wikipedia">
            <a:hlinkClick r:id="rId2"/>
            <a:extLst>
              <a:ext uri="{FF2B5EF4-FFF2-40B4-BE49-F238E27FC236}">
                <a16:creationId xmlns:a16="http://schemas.microsoft.com/office/drawing/2014/main" id="{7433D459-F302-21A8-2010-EC8E11AB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18" y="2322868"/>
            <a:ext cx="5599275" cy="318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3571-226E-2C0A-C6F0-C7421010017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37764A86-13B7-D0A1-2646-0EDC03CBA98E}"/>
              </a:ext>
            </a:extLst>
          </p:cNvPr>
          <p:cNvSpPr>
            <a:spLocks noGrp="1"/>
          </p:cNvSpPr>
          <p:nvPr>
            <p:ph idx="1"/>
          </p:nvPr>
        </p:nvSpPr>
        <p:spPr>
          <a:xfrm>
            <a:off x="0" y="2076450"/>
            <a:ext cx="5545399" cy="4235860"/>
          </a:xfrm>
        </p:spPr>
        <p:txBody>
          <a:bodyPr>
            <a:normAutofit fontScale="70000" lnSpcReduction="20000"/>
          </a:bodyPr>
          <a:lstStyle/>
          <a:p>
            <a:r>
              <a:rPr lang="en-GB" dirty="0"/>
              <a:t>The Monte Carlo Method is a mathematical technique used to estimate the outcomes of an uncertain event</a:t>
            </a:r>
          </a:p>
          <a:p>
            <a:endParaRPr lang="en-GB" dirty="0"/>
          </a:p>
          <a:p>
            <a:r>
              <a:rPr lang="en-GB" dirty="0"/>
              <a:t>Developed during WWII in relation to the Manhattan project</a:t>
            </a:r>
          </a:p>
          <a:p>
            <a:endParaRPr lang="en-GB" dirty="0"/>
          </a:p>
          <a:p>
            <a:r>
              <a:rPr lang="en-GB" dirty="0"/>
              <a:t>Named after the Monte Carlo Casino, frequented by </a:t>
            </a:r>
            <a:r>
              <a:rPr lang="en-GB" dirty="0" err="1"/>
              <a:t>Ulam’s</a:t>
            </a:r>
            <a:r>
              <a:rPr lang="en-GB" dirty="0"/>
              <a:t> uncle, as chance is important to the modelling approach</a:t>
            </a:r>
          </a:p>
          <a:p>
            <a:endParaRPr lang="en-GB" dirty="0"/>
          </a:p>
          <a:p>
            <a:r>
              <a:rPr lang="en-GB" dirty="0"/>
              <a:t>Idea: use random sampling of inputs to explore outputs complex systems</a:t>
            </a:r>
          </a:p>
          <a:p>
            <a:endParaRPr lang="en-GB" dirty="0"/>
          </a:p>
        </p:txBody>
      </p:sp>
      <p:pic>
        <p:nvPicPr>
          <p:cNvPr id="4" name="Picture 8" descr="1 Credit Dyson">
            <a:extLst>
              <a:ext uri="{FF2B5EF4-FFF2-40B4-BE49-F238E27FC236}">
                <a16:creationId xmlns:a16="http://schemas.microsoft.com/office/drawing/2014/main" id="{D5CAED78-E56F-CAD5-5C39-3BFC4810D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2" y="2093976"/>
            <a:ext cx="5969000" cy="4089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0630ED0-747B-2676-5B9D-7E403589972A}"/>
              </a:ext>
            </a:extLst>
          </p:cNvPr>
          <p:cNvCxnSpPr>
            <a:cxnSpLocks/>
          </p:cNvCxnSpPr>
          <p:nvPr/>
        </p:nvCxnSpPr>
        <p:spPr>
          <a:xfrm flipH="1">
            <a:off x="6899005" y="1706353"/>
            <a:ext cx="570104" cy="11628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8E1E0D-FC84-4339-04B0-D158506E9E67}"/>
              </a:ext>
            </a:extLst>
          </p:cNvPr>
          <p:cNvSpPr txBox="1"/>
          <p:nvPr/>
        </p:nvSpPr>
        <p:spPr>
          <a:xfrm>
            <a:off x="6767320" y="1392334"/>
            <a:ext cx="1768929"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sz="1800" dirty="0"/>
              <a:t>John von Neumann</a:t>
            </a:r>
          </a:p>
        </p:txBody>
      </p:sp>
      <p:cxnSp>
        <p:nvCxnSpPr>
          <p:cNvPr id="8" name="Straight Arrow Connector 7">
            <a:extLst>
              <a:ext uri="{FF2B5EF4-FFF2-40B4-BE49-F238E27FC236}">
                <a16:creationId xmlns:a16="http://schemas.microsoft.com/office/drawing/2014/main" id="{26A3EB0E-0715-ACCB-C7AB-1833BB15D8F1}"/>
              </a:ext>
            </a:extLst>
          </p:cNvPr>
          <p:cNvCxnSpPr>
            <a:cxnSpLocks/>
          </p:cNvCxnSpPr>
          <p:nvPr/>
        </p:nvCxnSpPr>
        <p:spPr>
          <a:xfrm>
            <a:off x="9046821" y="1977109"/>
            <a:ext cx="289821" cy="830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A9D9B0-30CA-2756-038D-E74046F6665F}"/>
              </a:ext>
            </a:extLst>
          </p:cNvPr>
          <p:cNvSpPr txBox="1"/>
          <p:nvPr/>
        </p:nvSpPr>
        <p:spPr>
          <a:xfrm>
            <a:off x="8475769" y="1392334"/>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GB" sz="1800" dirty="0"/>
              <a:t>Stanislaw </a:t>
            </a:r>
            <a:r>
              <a:rPr lang="en-GB" sz="1800" dirty="0" err="1"/>
              <a:t>Ulam</a:t>
            </a:r>
            <a:endParaRPr lang="en-GB" sz="1800" dirty="0"/>
          </a:p>
        </p:txBody>
      </p:sp>
    </p:spTree>
    <p:extLst>
      <p:ext uri="{BB962C8B-B14F-4D97-AF65-F5344CB8AC3E}">
        <p14:creationId xmlns:p14="http://schemas.microsoft.com/office/powerpoint/2010/main" val="41175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dissolv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E1D-0962-F5E2-B2C6-5F87C99456B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A0101646-C691-70BD-F26F-78E5100966DA}"/>
              </a:ext>
            </a:extLst>
          </p:cNvPr>
          <p:cNvSpPr>
            <a:spLocks noGrp="1"/>
          </p:cNvSpPr>
          <p:nvPr>
            <p:ph idx="1"/>
          </p:nvPr>
        </p:nvSpPr>
        <p:spPr/>
        <p:txBody>
          <a:bodyPr/>
          <a:lstStyle/>
          <a:p>
            <a:r>
              <a:rPr lang="en-GB" dirty="0"/>
              <a:t>alex-hill94.github.io/#WS4</a:t>
            </a:r>
          </a:p>
          <a:p>
            <a:pPr marL="0" indent="0">
              <a:buNone/>
            </a:pPr>
            <a:endParaRPr lang="en-GB" dirty="0"/>
          </a:p>
          <a:p>
            <a:r>
              <a:rPr lang="en-GB" dirty="0"/>
              <a:t>https://www.w3schools.com/</a:t>
            </a:r>
            <a:r>
              <a:rPr lang="en-GB" dirty="0" err="1"/>
              <a:t>cpp</a:t>
            </a:r>
            <a:r>
              <a:rPr lang="en-GB" dirty="0"/>
              <a:t>/</a:t>
            </a:r>
            <a:r>
              <a:rPr lang="en-GB" dirty="0" err="1"/>
              <a:t>cpp_classes.asp</a:t>
            </a:r>
            <a:endParaRPr lang="en-GB" dirty="0"/>
          </a:p>
          <a:p>
            <a:endParaRPr lang="en-GB" dirty="0"/>
          </a:p>
          <a:p>
            <a:endParaRPr lang="en-GB" dirty="0"/>
          </a:p>
        </p:txBody>
      </p:sp>
    </p:spTree>
    <p:extLst>
      <p:ext uri="{BB962C8B-B14F-4D97-AF65-F5344CB8AC3E}">
        <p14:creationId xmlns:p14="http://schemas.microsoft.com/office/powerpoint/2010/main" val="3920640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F84D-DB7A-A674-BA15-EE2F330BE245}"/>
              </a:ext>
            </a:extLst>
          </p:cNvPr>
          <p:cNvSpPr>
            <a:spLocks noGrp="1"/>
          </p:cNvSpPr>
          <p:nvPr>
            <p:ph type="title"/>
          </p:nvPr>
        </p:nvSpPr>
        <p:spPr>
          <a:xfrm>
            <a:off x="250118" y="230458"/>
            <a:ext cx="4882321" cy="1257300"/>
          </a:xfrm>
        </p:spPr>
        <p:txBody>
          <a:bodyPr/>
          <a:lstStyle/>
          <a:p>
            <a:pPr algn="l"/>
            <a:r>
              <a:rPr lang="en-GB" sz="4000" dirty="0"/>
              <a:t>Monte Carlo History</a:t>
            </a:r>
            <a:endParaRPr lang="en-GB" dirty="0"/>
          </a:p>
        </p:txBody>
      </p:sp>
      <p:sp>
        <p:nvSpPr>
          <p:cNvPr id="3" name="Content Placeholder 2">
            <a:extLst>
              <a:ext uri="{FF2B5EF4-FFF2-40B4-BE49-F238E27FC236}">
                <a16:creationId xmlns:a16="http://schemas.microsoft.com/office/drawing/2014/main" id="{72A5FF07-6FDB-1E55-2AE5-3BBD2E4DD9C1}"/>
              </a:ext>
            </a:extLst>
          </p:cNvPr>
          <p:cNvSpPr>
            <a:spLocks noGrp="1"/>
          </p:cNvSpPr>
          <p:nvPr>
            <p:ph idx="1"/>
          </p:nvPr>
        </p:nvSpPr>
        <p:spPr>
          <a:xfrm>
            <a:off x="486092" y="1718206"/>
            <a:ext cx="4646347" cy="4469117"/>
          </a:xfrm>
        </p:spPr>
        <p:txBody>
          <a:bodyPr>
            <a:normAutofit fontScale="62500" lnSpcReduction="20000"/>
          </a:bodyPr>
          <a:lstStyle/>
          <a:p>
            <a:r>
              <a:rPr lang="en-GB" sz="2800" dirty="0"/>
              <a:t>The challenge of constructing the atom bomb involved </a:t>
            </a:r>
            <a:r>
              <a:rPr lang="en-GB" sz="2800" b="1" dirty="0"/>
              <a:t>neutron diffusion </a:t>
            </a:r>
          </a:p>
          <a:p>
            <a:endParaRPr lang="en-GB" sz="2800" dirty="0"/>
          </a:p>
          <a:p>
            <a:r>
              <a:rPr lang="en-GB" sz="2800" dirty="0"/>
              <a:t>Too challenging to be addressed analytically, needed a numerical approach</a:t>
            </a:r>
          </a:p>
          <a:p>
            <a:endParaRPr lang="en-GB" sz="2800" dirty="0"/>
          </a:p>
          <a:p>
            <a:r>
              <a:rPr lang="en-GB" sz="2800" dirty="0"/>
              <a:t>Some of the first computers tried an exhaustive numerical approach (plug in many numbers into the equation and calculate the result), but this was too slow due to high dimensionality of the problem</a:t>
            </a:r>
          </a:p>
          <a:p>
            <a:endParaRPr lang="en-GB" sz="2800" dirty="0"/>
          </a:p>
          <a:p>
            <a:r>
              <a:rPr lang="en-GB" sz="2800" dirty="0"/>
              <a:t>Monte Carlo methods were found to be remarkably successful</a:t>
            </a:r>
          </a:p>
          <a:p>
            <a:endParaRPr lang="en-GB" dirty="0"/>
          </a:p>
        </p:txBody>
      </p:sp>
      <p:pic>
        <p:nvPicPr>
          <p:cNvPr id="4" name="Picture 2" descr="MANIAC computer with covers removed - CHM Revolution">
            <a:extLst>
              <a:ext uri="{FF2B5EF4-FFF2-40B4-BE49-F238E27FC236}">
                <a16:creationId xmlns:a16="http://schemas.microsoft.com/office/drawing/2014/main" id="{EA020A2B-51A6-6657-1946-2E746699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r="15068" b="1"/>
          <a:stretch/>
        </p:blipFill>
        <p:spPr bwMode="auto">
          <a:xfrm>
            <a:off x="5913123"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Feb. 1, 1951: TV Shows Atomic Blast, Live | WIRED">
            <a:extLst>
              <a:ext uri="{FF2B5EF4-FFF2-40B4-BE49-F238E27FC236}">
                <a16:creationId xmlns:a16="http://schemas.microsoft.com/office/drawing/2014/main" id="{0E4365ED-BE26-4FC5-B1ED-7D40790E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8" r="32216"/>
          <a:stretch/>
        </p:blipFill>
        <p:spPr bwMode="auto">
          <a:xfrm>
            <a:off x="5677149" y="3575580"/>
            <a:ext cx="2149435" cy="261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5CE81-45E4-2DF4-6533-C7E011ACD704}"/>
              </a:ext>
            </a:extLst>
          </p:cNvPr>
          <p:cNvSpPr txBox="1"/>
          <p:nvPr/>
        </p:nvSpPr>
        <p:spPr>
          <a:xfrm>
            <a:off x="9526604" y="5771824"/>
            <a:ext cx="2026541"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pPr algn="ctr"/>
            <a:r>
              <a:rPr lang="en-GB" dirty="0"/>
              <a:t>MANIAC Computer</a:t>
            </a:r>
          </a:p>
        </p:txBody>
      </p:sp>
    </p:spTree>
    <p:extLst>
      <p:ext uri="{BB962C8B-B14F-4D97-AF65-F5344CB8AC3E}">
        <p14:creationId xmlns:p14="http://schemas.microsoft.com/office/powerpoint/2010/main" val="156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A01-D53B-3856-9A49-FF434F799714}"/>
              </a:ext>
            </a:extLst>
          </p:cNvPr>
          <p:cNvSpPr>
            <a:spLocks noGrp="1"/>
          </p:cNvSpPr>
          <p:nvPr>
            <p:ph type="title"/>
          </p:nvPr>
        </p:nvSpPr>
        <p:spPr/>
        <p:txBody>
          <a:bodyPr/>
          <a:lstStyle/>
          <a:p>
            <a:r>
              <a:rPr lang="en-GB" dirty="0"/>
              <a:t>Monte Carlo Basics</a:t>
            </a:r>
          </a:p>
        </p:txBody>
      </p:sp>
      <p:sp>
        <p:nvSpPr>
          <p:cNvPr id="3" name="Content Placeholder 2">
            <a:extLst>
              <a:ext uri="{FF2B5EF4-FFF2-40B4-BE49-F238E27FC236}">
                <a16:creationId xmlns:a16="http://schemas.microsoft.com/office/drawing/2014/main" id="{56710B25-1DBA-F622-EF99-DC73B38717EA}"/>
              </a:ext>
            </a:extLst>
          </p:cNvPr>
          <p:cNvSpPr>
            <a:spLocks noGrp="1"/>
          </p:cNvSpPr>
          <p:nvPr>
            <p:ph idx="1"/>
          </p:nvPr>
        </p:nvSpPr>
        <p:spPr>
          <a:xfrm>
            <a:off x="913795" y="1487757"/>
            <a:ext cx="10353762" cy="4985613"/>
          </a:xfrm>
        </p:spPr>
        <p:txBody>
          <a:bodyPr>
            <a:normAutofit/>
          </a:bodyPr>
          <a:lstStyle/>
          <a:p>
            <a:r>
              <a:rPr lang="en-GB" sz="1800" dirty="0"/>
              <a:t>A method of estimating the value of an unknown quantity using the principles of inferential statistics</a:t>
            </a:r>
          </a:p>
          <a:p>
            <a:endParaRPr lang="en-GB" sz="1800" dirty="0"/>
          </a:p>
          <a:p>
            <a:r>
              <a:rPr lang="en-GB" sz="1800" dirty="0"/>
              <a:t>Key concepts:</a:t>
            </a:r>
          </a:p>
          <a:p>
            <a:endParaRPr lang="en-GB" sz="1600" dirty="0"/>
          </a:p>
          <a:p>
            <a:pPr lvl="1"/>
            <a:r>
              <a:rPr lang="en-GB" sz="1400" dirty="0"/>
              <a:t>Population: the universe of possible examples</a:t>
            </a:r>
          </a:p>
          <a:p>
            <a:pPr lvl="1"/>
            <a:endParaRPr lang="en-GB" sz="1400" dirty="0"/>
          </a:p>
          <a:p>
            <a:pPr lvl="1"/>
            <a:r>
              <a:rPr lang="en-GB" sz="1400" dirty="0"/>
              <a:t>Sample: a proper subset of a population</a:t>
            </a:r>
          </a:p>
          <a:p>
            <a:pPr lvl="1"/>
            <a:endParaRPr lang="en-GB" sz="1400" dirty="0"/>
          </a:p>
          <a:p>
            <a:pPr lvl="1"/>
            <a:r>
              <a:rPr lang="en-GB" sz="1400" b="1" dirty="0"/>
              <a:t>A </a:t>
            </a:r>
            <a:r>
              <a:rPr lang="en-GB" sz="1400" b="1" dirty="0">
                <a:highlight>
                  <a:srgbClr val="FFFF00"/>
                </a:highlight>
              </a:rPr>
              <a:t>random</a:t>
            </a:r>
            <a:r>
              <a:rPr lang="en-GB" sz="1400" b="1" dirty="0"/>
              <a:t> sample tends to exhibit the same properties as the population from which it is drawn</a:t>
            </a:r>
          </a:p>
          <a:p>
            <a:pPr lvl="1"/>
            <a:endParaRPr lang="en-GB" sz="1400" b="1" dirty="0"/>
          </a:p>
          <a:p>
            <a:pPr lvl="1"/>
            <a:r>
              <a:rPr lang="en-GB" sz="1400" dirty="0"/>
              <a:t>Use the sample to infer the statistics of the population</a:t>
            </a:r>
          </a:p>
          <a:p>
            <a:pPr lvl="1"/>
            <a:endParaRPr lang="en-GB" sz="1400" dirty="0"/>
          </a:p>
          <a:p>
            <a:pPr lvl="1"/>
            <a:r>
              <a:rPr lang="en-GB" sz="1400" dirty="0"/>
              <a:t>As the variance of the population increases, the more samples are needed to reach the same degree of confidence</a:t>
            </a:r>
          </a:p>
          <a:p>
            <a:endParaRPr lang="en-GB" sz="1800" dirty="0"/>
          </a:p>
        </p:txBody>
      </p:sp>
    </p:spTree>
    <p:extLst>
      <p:ext uri="{BB962C8B-B14F-4D97-AF65-F5344CB8AC3E}">
        <p14:creationId xmlns:p14="http://schemas.microsoft.com/office/powerpoint/2010/main" val="3811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dissolv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DC8-A5BD-6721-D5A1-BE9AFAE88E8D}"/>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9C111766-7199-4748-2419-80B9FD91BCC6}"/>
              </a:ext>
            </a:extLst>
          </p:cNvPr>
          <p:cNvSpPr>
            <a:spLocks noGrp="1"/>
          </p:cNvSpPr>
          <p:nvPr>
            <p:ph idx="1"/>
          </p:nvPr>
        </p:nvSpPr>
        <p:spPr>
          <a:xfrm>
            <a:off x="913795" y="2076450"/>
            <a:ext cx="4867271" cy="3714749"/>
          </a:xfrm>
        </p:spPr>
        <p:txBody>
          <a:bodyPr/>
          <a:lstStyle/>
          <a:p>
            <a:r>
              <a:rPr lang="en-GB" dirty="0"/>
              <a:t>Law of large numbers:</a:t>
            </a:r>
          </a:p>
          <a:p>
            <a:pPr lvl="1"/>
            <a:endParaRPr lang="en-GB" dirty="0"/>
          </a:p>
          <a:p>
            <a:pPr lvl="1"/>
            <a:r>
              <a:rPr lang="en-GB" sz="2000" dirty="0"/>
              <a:t>In repeated independent tests with the same probability, </a:t>
            </a:r>
            <a:r>
              <a:rPr lang="en-GB" sz="2000" i="1" dirty="0"/>
              <a:t>p</a:t>
            </a:r>
            <a:r>
              <a:rPr lang="en-GB" sz="2000" dirty="0"/>
              <a:t>, of a particular outcome in each test, the chance that the fraction of times that the outcome occurs differs from </a:t>
            </a:r>
            <a:r>
              <a:rPr lang="en-GB" sz="2000" i="1" dirty="0"/>
              <a:t>p</a:t>
            </a:r>
            <a:r>
              <a:rPr lang="en-GB" sz="2000" dirty="0"/>
              <a:t> converges to zero as the number of trials goes to infinity</a:t>
            </a:r>
          </a:p>
          <a:p>
            <a:endParaRPr lang="en-GB" dirty="0"/>
          </a:p>
        </p:txBody>
      </p:sp>
      <p:pic>
        <p:nvPicPr>
          <p:cNvPr id="4" name="Picture 2" descr="law of large numbers | statistics | Britannica">
            <a:hlinkClick r:id="rId2"/>
            <a:extLst>
              <a:ext uri="{FF2B5EF4-FFF2-40B4-BE49-F238E27FC236}">
                <a16:creationId xmlns:a16="http://schemas.microsoft.com/office/drawing/2014/main" id="{3EC3E235-5FD2-F303-2510-DE5C7C010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35" y="1995627"/>
            <a:ext cx="5480963" cy="395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7323-9642-AE37-3044-13228DA46C37}"/>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CA019254-F2A3-4FA6-EBF3-4771BF548253}"/>
              </a:ext>
            </a:extLst>
          </p:cNvPr>
          <p:cNvSpPr>
            <a:spLocks noGrp="1"/>
          </p:cNvSpPr>
          <p:nvPr>
            <p:ph idx="1"/>
          </p:nvPr>
        </p:nvSpPr>
        <p:spPr>
          <a:xfrm>
            <a:off x="913795" y="2018393"/>
            <a:ext cx="3047612" cy="3714749"/>
          </a:xfrm>
        </p:spPr>
        <p:txBody>
          <a:bodyPr>
            <a:normAutofit/>
          </a:bodyPr>
          <a:lstStyle/>
          <a:p>
            <a:r>
              <a:rPr lang="en-GB" sz="2000" dirty="0"/>
              <a:t>Example: roll two dice to predict probability of getting a given number in total</a:t>
            </a:r>
          </a:p>
          <a:p>
            <a:endParaRPr lang="en-GB" sz="2000" dirty="0"/>
          </a:p>
        </p:txBody>
      </p:sp>
      <p:pic>
        <p:nvPicPr>
          <p:cNvPr id="4" name="Picture 4" descr="D6 Six sided White spot dice 16mm Board games NEW (Two Dice) | eBay">
            <a:extLst>
              <a:ext uri="{FF2B5EF4-FFF2-40B4-BE49-F238E27FC236}">
                <a16:creationId xmlns:a16="http://schemas.microsoft.com/office/drawing/2014/main" id="{8CC43639-7D1C-C7F8-F172-E9402629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875767"/>
            <a:ext cx="2981942" cy="1997901"/>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pic>
        <p:nvPicPr>
          <p:cNvPr id="5" name="Picture 8" descr="What to Expect when Throwing Dice and Adding Them Up | by Juan Luis  Ruiz-Tagle | Cantor's Paradise">
            <a:hlinkClick r:id="rId3"/>
            <a:extLst>
              <a:ext uri="{FF2B5EF4-FFF2-40B4-BE49-F238E27FC236}">
                <a16:creationId xmlns:a16="http://schemas.microsoft.com/office/drawing/2014/main" id="{73A06158-DAFE-5079-9D0B-C4870D74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853" y="1776234"/>
            <a:ext cx="7623484" cy="4851308"/>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4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400A-FC80-1112-E102-07079056A8F4}"/>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DBAA49D2-0D06-B43D-B8A8-6C8364ED7E71}"/>
              </a:ext>
            </a:extLst>
          </p:cNvPr>
          <p:cNvSpPr>
            <a:spLocks noGrp="1"/>
          </p:cNvSpPr>
          <p:nvPr>
            <p:ph idx="1"/>
          </p:nvPr>
        </p:nvSpPr>
        <p:spPr/>
        <p:txBody>
          <a:bodyPr/>
          <a:lstStyle/>
          <a:p>
            <a:r>
              <a:rPr lang="en-GB" dirty="0"/>
              <a:t>Monte Carlo with Classes</a:t>
            </a:r>
          </a:p>
        </p:txBody>
      </p:sp>
    </p:spTree>
    <p:extLst>
      <p:ext uri="{BB962C8B-B14F-4D97-AF65-F5344CB8AC3E}">
        <p14:creationId xmlns:p14="http://schemas.microsoft.com/office/powerpoint/2010/main" val="391550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Six (Homework)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GB" sz="1600" dirty="0"/>
                  <a:t>Create a function called </a:t>
                </a:r>
                <a:r>
                  <a:rPr lang="en-GB" sz="1600" dirty="0" err="1"/>
                  <a:t>func</a:t>
                </a:r>
                <a:r>
                  <a:rPr lang="en-GB" sz="1600" dirty="0"/>
                  <a:t>() that takes in a vector, and computes:</a:t>
                </a:r>
              </a:p>
              <a:p>
                <a:endParaRPr lang="en-GB" sz="1600" dirty="0"/>
              </a:p>
              <a:p>
                <a:pPr lvl="1"/>
                <a14:m>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eqArr>
                          <m:eqArrPr>
                            <m:ctrlPr>
                              <a:rPr lang="en-GB" sz="1600" i="1">
                                <a:latin typeface="Cambria Math" panose="02040503050406030204" pitchFamily="18" charset="0"/>
                              </a:rPr>
                            </m:ctrlPr>
                          </m:eqArrPr>
                          <m:e>
                            <m:sSup>
                              <m:sSupPr>
                                <m:ctrlPr>
                                  <a:rPr lang="en-GB" sz="1600" i="1">
                                    <a:latin typeface="Cambria Math" panose="02040503050406030204" pitchFamily="18" charset="0"/>
                                  </a:rPr>
                                </m:ctrlPr>
                              </m:sSupPr>
                              <m:e>
                                <m:r>
                                  <a:rPr lang="en-GB" sz="1600" i="1">
                                    <a:latin typeface="Cambria Math" panose="02040503050406030204" pitchFamily="18" charset="0"/>
                                  </a:rPr>
                                  <m:t>𝑒</m:t>
                                </m:r>
                              </m:e>
                              <m:sup>
                                <m:r>
                                  <a:rPr lang="en-GB" sz="1600" i="1">
                                    <a:latin typeface="Cambria Math" panose="02040503050406030204" pitchFamily="18" charset="0"/>
                                  </a:rPr>
                                  <m:t>−1/</m:t>
                                </m:r>
                                <m:sSup>
                                  <m:sSupPr>
                                    <m:ctrlPr>
                                      <a:rPr lang="en-GB" sz="1600" i="1">
                                        <a:latin typeface="Cambria Math" panose="02040503050406030204" pitchFamily="18" charset="0"/>
                                      </a:rPr>
                                    </m:ctrlPr>
                                  </m:sSupPr>
                                  <m:e>
                                    <m:r>
                                      <a:rPr lang="en-GB" sz="1600" i="1">
                                        <a:latin typeface="Cambria Math" panose="02040503050406030204" pitchFamily="18" charset="0"/>
                                      </a:rPr>
                                      <m:t>𝑥</m:t>
                                    </m:r>
                                  </m:e>
                                  <m:sup>
                                    <m:r>
                                      <a:rPr lang="en-GB" sz="1600" i="1">
                                        <a:latin typeface="Cambria Math" panose="02040503050406030204" pitchFamily="18" charset="0"/>
                                      </a:rPr>
                                      <m:t>2</m:t>
                                    </m:r>
                                  </m:sup>
                                </m:sSup>
                              </m:sup>
                            </m:sSup>
                            <m:r>
                              <a:rPr lang="en-GB" sz="1600" i="1">
                                <a:latin typeface="Cambria Math" panose="02040503050406030204" pitchFamily="18" charset="0"/>
                              </a:rPr>
                              <m:t>      </m:t>
                            </m:r>
                            <m:r>
                              <a:rPr lang="en-GB" sz="1600" i="1">
                                <a:latin typeface="Cambria Math" panose="02040503050406030204" pitchFamily="18" charset="0"/>
                              </a:rPr>
                              <m:t>𝑥</m:t>
                            </m:r>
                            <m:r>
                              <a:rPr lang="en-GB" sz="1600" i="1">
                                <a:latin typeface="Cambria Math" panose="02040503050406030204" pitchFamily="18" charset="0"/>
                              </a:rPr>
                              <m:t> ≠0  </m:t>
                            </m:r>
                          </m:e>
                          <m:e>
                            <m:r>
                              <a:rPr lang="en-GB" sz="1600" i="1">
                                <a:latin typeface="Cambria Math" panose="02040503050406030204" pitchFamily="18" charset="0"/>
                              </a:rPr>
                              <m:t>0                </m:t>
                            </m:r>
                            <m:r>
                              <a:rPr lang="en-GB" sz="1600" i="1">
                                <a:latin typeface="Cambria Math" panose="02040503050406030204" pitchFamily="18" charset="0"/>
                              </a:rPr>
                              <m:t>𝑥</m:t>
                            </m:r>
                            <m:r>
                              <a:rPr lang="en-GB" sz="1600" i="1">
                                <a:latin typeface="Cambria Math" panose="02040503050406030204" pitchFamily="18" charset="0"/>
                              </a:rPr>
                              <m:t>=0</m:t>
                            </m:r>
                          </m:e>
                        </m:eqArr>
                        <m:r>
                          <a:rPr lang="en-GB" sz="1600" i="1">
                            <a:latin typeface="Cambria Math" panose="02040503050406030204" pitchFamily="18" charset="0"/>
                          </a:rPr>
                          <m:t> </m:t>
                        </m:r>
                      </m:e>
                    </m:d>
                  </m:oMath>
                </a14:m>
                <a:endParaRPr lang="en-GB" sz="1600" dirty="0"/>
              </a:p>
              <a:p>
                <a:endParaRPr lang="en-GB" sz="1600" dirty="0"/>
              </a:p>
              <a:p>
                <a:r>
                  <a:rPr lang="en-GB" sz="1600" dirty="0"/>
                  <a:t>Create a vector with a range -10 to 10 inside main(), and pass it into </a:t>
                </a:r>
                <a:r>
                  <a:rPr lang="en-GB" sz="1600" dirty="0" err="1"/>
                  <a:t>func</a:t>
                </a:r>
                <a:r>
                  <a:rPr lang="en-GB" sz="1600" dirty="0"/>
                  <a:t>()</a:t>
                </a:r>
              </a:p>
              <a:p>
                <a:endParaRPr lang="en-GB" sz="1600" dirty="0"/>
              </a:p>
              <a:p>
                <a:r>
                  <a:rPr lang="en-GB" sz="1800" dirty="0">
                    <a:latin typeface="Rockwell" panose="02060603020205020403" pitchFamily="18" charset="77"/>
                  </a:rPr>
                  <a:t>Save the input and output to a file ‘</a:t>
                </a:r>
                <a:r>
                  <a:rPr lang="en-GB" sz="1800" dirty="0" err="1">
                    <a:latin typeface="Rockwell" panose="02060603020205020403" pitchFamily="18" charset="77"/>
                  </a:rPr>
                  <a:t>data.py</a:t>
                </a:r>
                <a:r>
                  <a:rPr lang="en-GB" sz="1800" dirty="0">
                    <a:latin typeface="Rockwell" panose="02060603020205020403" pitchFamily="18" charset="77"/>
                  </a:rPr>
                  <a:t>’. Bonus points if the file writing is done inside a function called </a:t>
                </a:r>
                <a:r>
                  <a:rPr lang="en-GB" sz="1800" dirty="0" err="1">
                    <a:latin typeface="Rockwell" panose="02060603020205020403" pitchFamily="18" charset="77"/>
                  </a:rPr>
                  <a:t>write_out</a:t>
                </a:r>
                <a:r>
                  <a:rPr lang="en-GB" sz="1800" dirty="0">
                    <a:latin typeface="Rockwell" panose="02060603020205020403" pitchFamily="18" charset="77"/>
                  </a:rPr>
                  <a:t>(string filename, vector&lt;int&gt;&amp; </a:t>
                </a:r>
                <a:r>
                  <a:rPr lang="en-GB" sz="1800" dirty="0" err="1">
                    <a:latin typeface="Rockwell" panose="02060603020205020403" pitchFamily="18" charset="77"/>
                  </a:rPr>
                  <a:t>vect</a:t>
                </a:r>
                <a:r>
                  <a:rPr lang="en-GB" sz="1800" dirty="0">
                    <a:latin typeface="Rockwell" panose="02060603020205020403" pitchFamily="18" charset="77"/>
                  </a:rPr>
                  <a:t>)</a:t>
                </a:r>
              </a:p>
              <a:p>
                <a:pPr marL="0" indent="0">
                  <a:buNone/>
                </a:pPr>
                <a:endParaRPr lang="en-GB" sz="1600" dirty="0"/>
              </a:p>
              <a:p>
                <a:r>
                  <a:rPr lang="en-GB" sz="1600" dirty="0"/>
                  <a:t>Plot the input and output using a separate python file, ‘</a:t>
                </a:r>
                <a:r>
                  <a:rPr lang="en-GB" sz="1600" dirty="0" err="1"/>
                  <a:t>plot.py</a:t>
                </a:r>
                <a:r>
                  <a:rPr lang="en-GB" sz="1600" dirty="0"/>
                  <a:t>’</a:t>
                </a:r>
              </a:p>
              <a:p>
                <a:endParaRPr lang="en-GB" sz="1600" dirty="0"/>
              </a:p>
              <a:p>
                <a:r>
                  <a:rPr lang="en-GB" sz="1600" dirty="0"/>
                  <a:t>Compile, run, and plot this all in the command line</a:t>
                </a:r>
              </a:p>
              <a:p>
                <a:endParaRPr lang="en-GB" sz="1400" dirty="0"/>
              </a:p>
            </p:txBody>
          </p:sp>
        </mc:Choice>
        <mc:Fallback>
          <p:sp>
            <p:nvSpPr>
              <p:cNvPr id="3" name="Content Placeholder 2">
                <a:extLst>
                  <a:ext uri="{FF2B5EF4-FFF2-40B4-BE49-F238E27FC236}">
                    <a16:creationId xmlns:a16="http://schemas.microsoft.com/office/drawing/2014/main" id="{88202459-6520-8A28-9564-7893074C5012}"/>
                  </a:ext>
                </a:extLst>
              </p:cNvPr>
              <p:cNvSpPr>
                <a:spLocks noGrp="1" noRot="1" noChangeAspect="1" noMove="1" noResize="1" noEditPoints="1" noAdjustHandles="1" noChangeArrowheads="1" noChangeShapeType="1" noTextEdit="1"/>
              </p:cNvSpPr>
              <p:nvPr>
                <p:ph idx="1"/>
              </p:nvPr>
            </p:nvSpPr>
            <p:spPr>
              <a:xfrm>
                <a:off x="924443" y="1357993"/>
                <a:ext cx="10353762" cy="5031921"/>
              </a:xfrm>
              <a:blipFill>
                <a:blip r:embed="rId2"/>
                <a:stretch>
                  <a:fillRect/>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4244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E6DA-F491-6ADB-EAD6-E5F9F20E08F8}"/>
              </a:ext>
            </a:extLst>
          </p:cNvPr>
          <p:cNvSpPr>
            <a:spLocks noGrp="1"/>
          </p:cNvSpPr>
          <p:nvPr>
            <p:ph type="title"/>
          </p:nvPr>
        </p:nvSpPr>
        <p:spPr>
          <a:xfrm>
            <a:off x="913795" y="0"/>
            <a:ext cx="10353762" cy="1257300"/>
          </a:xfrm>
        </p:spPr>
        <p:txBody>
          <a:bodyPr/>
          <a:lstStyle/>
          <a:p>
            <a:r>
              <a:rPr lang="en-GB" dirty="0"/>
              <a:t>Liam</a:t>
            </a:r>
          </a:p>
        </p:txBody>
      </p:sp>
      <p:sp>
        <p:nvSpPr>
          <p:cNvPr id="5" name="TextBox 4">
            <a:extLst>
              <a:ext uri="{FF2B5EF4-FFF2-40B4-BE49-F238E27FC236}">
                <a16:creationId xmlns:a16="http://schemas.microsoft.com/office/drawing/2014/main" id="{C7AEC6FA-D9FE-D9E4-6048-CBA825D21DA9}"/>
              </a:ext>
            </a:extLst>
          </p:cNvPr>
          <p:cNvSpPr txBox="1"/>
          <p:nvPr/>
        </p:nvSpPr>
        <p:spPr>
          <a:xfrm>
            <a:off x="189980" y="1257300"/>
            <a:ext cx="6099858" cy="1869743"/>
          </a:xfrm>
          <a:prstGeom prst="rect">
            <a:avLst/>
          </a:prstGeom>
          <a:solidFill>
            <a:schemeClr val="bg1"/>
          </a:solidFill>
          <a:ln w="31750">
            <a:solidFill>
              <a:srgbClr val="FF0000"/>
            </a:solidFill>
          </a:ln>
        </p:spPr>
        <p:txBody>
          <a:bodyPr wrap="square">
            <a:spAutoFit/>
          </a:bodyPr>
          <a:lstStyle/>
          <a:p>
            <a:r>
              <a:rPr lang="en-GB" sz="1050" b="0" dirty="0">
                <a:solidFill>
                  <a:srgbClr val="F92672"/>
                </a:solidFill>
                <a:effectLst/>
                <a:latin typeface="Menlo" panose="020B0609030804020204" pitchFamily="49" charset="0"/>
              </a:rPr>
              <a:t>#include</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&lt;iostream&gt;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#include</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&lt;</a:t>
            </a:r>
            <a:r>
              <a:rPr lang="en-GB" sz="1050" b="0" dirty="0" err="1">
                <a:solidFill>
                  <a:srgbClr val="E6DB74"/>
                </a:solidFill>
                <a:effectLst/>
                <a:latin typeface="Menlo" panose="020B0609030804020204" pitchFamily="49" charset="0"/>
              </a:rPr>
              <a:t>fstream</a:t>
            </a:r>
            <a:r>
              <a:rPr lang="en-GB" sz="1050" b="0" dirty="0">
                <a:solidFill>
                  <a:srgbClr val="E6DB74"/>
                </a:solidFill>
                <a:effectLst/>
                <a:latin typeface="Menlo" panose="020B0609030804020204" pitchFamily="49" charset="0"/>
              </a:rPr>
              <a:t>&gt;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#include</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&lt;</a:t>
            </a:r>
            <a:r>
              <a:rPr lang="en-GB" sz="1050" b="0" dirty="0" err="1">
                <a:solidFill>
                  <a:srgbClr val="E6DB74"/>
                </a:solidFill>
                <a:effectLst/>
                <a:latin typeface="Menlo" panose="020B0609030804020204" pitchFamily="49" charset="0"/>
              </a:rPr>
              <a:t>cmath</a:t>
            </a:r>
            <a:r>
              <a:rPr lang="en-GB" sz="1050" b="0" dirty="0">
                <a:solidFill>
                  <a:srgbClr val="E6DB74"/>
                </a:solidFill>
                <a:effectLst/>
                <a:latin typeface="Menlo" panose="020B0609030804020204" pitchFamily="49" charset="0"/>
              </a:rPr>
              <a:t>&gt;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#include</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&lt;vector&gt;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using</a:t>
            </a:r>
            <a:r>
              <a:rPr lang="en-GB" sz="1050" b="0" dirty="0">
                <a:solidFill>
                  <a:srgbClr val="F8F8F2"/>
                </a:solidFill>
                <a:effectLst/>
                <a:latin typeface="Menlo" panose="020B0609030804020204" pitchFamily="49" charset="0"/>
              </a:rPr>
              <a:t> </a:t>
            </a:r>
            <a:r>
              <a:rPr lang="en-GB" sz="1050" b="0" i="1" dirty="0">
                <a:solidFill>
                  <a:srgbClr val="66D9EF"/>
                </a:solidFill>
                <a:effectLst/>
                <a:latin typeface="Menlo" panose="020B0609030804020204" pitchFamily="49" charset="0"/>
              </a:rPr>
              <a:t>namespace</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std</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a:solidFill>
                  <a:srgbClr val="A6E22E"/>
                </a:solidFill>
                <a:effectLst/>
                <a:latin typeface="Menlo" panose="020B0609030804020204" pitchFamily="49" charset="0"/>
              </a:rPr>
              <a:t>make</a:t>
            </a:r>
            <a:r>
              <a:rPr lang="en-GB" sz="1050" b="0" dirty="0">
                <a:solidFill>
                  <a:srgbClr val="F8F8F2"/>
                </a:solidFill>
                <a:effectLst/>
                <a:latin typeface="Menlo" panose="020B0609030804020204" pitchFamily="49" charset="0"/>
              </a:rPr>
              <a: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n</a:t>
            </a:r>
            <a:r>
              <a:rPr lang="en-GB" sz="1050" b="0" dirty="0">
                <a:solidFill>
                  <a:srgbClr val="F8F8F2"/>
                </a:solidFill>
                <a:effectLst/>
                <a:latin typeface="Menlo" panose="020B0609030804020204" pitchFamily="49" charset="0"/>
              </a:rPr>
              <a:t>, </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start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vect</a:t>
            </a:r>
            <a:r>
              <a:rPr lang="en-GB" sz="1050" b="0" dirty="0">
                <a:solidFill>
                  <a:srgbClr val="F8F8F2"/>
                </a:solidFill>
                <a:effectLst/>
                <a:latin typeface="Menlo" panose="020B0609030804020204" pitchFamily="49" charset="0"/>
              </a:rPr>
              <a:t>);</a:t>
            </a:r>
          </a:p>
          <a:p>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err="1">
                <a:solidFill>
                  <a:srgbClr val="A6E22E"/>
                </a:solidFill>
                <a:effectLst/>
                <a:latin typeface="Menlo" panose="020B0609030804020204" pitchFamily="49" charset="0"/>
              </a:rPr>
              <a:t>func</a:t>
            </a:r>
            <a:r>
              <a:rPr lang="en-GB" sz="1050" b="0" dirty="0">
                <a:solidFill>
                  <a:srgbClr val="F8F8F2"/>
                </a:solidFill>
                <a:effectLst/>
                <a:latin typeface="Menlo" panose="020B0609030804020204" pitchFamily="49" charset="0"/>
              </a:rPr>
              <a:t>(</a:t>
            </a:r>
            <a:r>
              <a:rPr lang="en-GB" sz="1050" b="0" dirty="0" err="1">
                <a:solidFill>
                  <a:srgbClr val="F92672"/>
                </a:solidFill>
                <a:effectLst/>
                <a:latin typeface="Menlo" panose="020B0609030804020204" pitchFamily="49" charset="0"/>
              </a:rPr>
              <a:t>const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input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double</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output</a:t>
            </a:r>
            <a:r>
              <a:rPr lang="en-GB" sz="1050" b="0" dirty="0">
                <a:solidFill>
                  <a:srgbClr val="F8F8F2"/>
                </a:solidFill>
                <a:effectLst/>
                <a:latin typeface="Menlo" panose="020B0609030804020204" pitchFamily="49" charset="0"/>
              </a:rPr>
              <a:t>);</a:t>
            </a:r>
          </a:p>
          <a:p>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err="1">
                <a:solidFill>
                  <a:srgbClr val="A6E22E"/>
                </a:solidFill>
                <a:effectLst/>
                <a:latin typeface="Menlo" panose="020B0609030804020204" pitchFamily="49" charset="0"/>
              </a:rPr>
              <a:t>write_out</a:t>
            </a:r>
            <a:r>
              <a:rPr lang="en-GB" sz="1050" b="0" dirty="0">
                <a:solidFill>
                  <a:srgbClr val="F8F8F2"/>
                </a:solidFill>
                <a:effectLst/>
                <a:latin typeface="Menlo" panose="020B0609030804020204" pitchFamily="49" charset="0"/>
              </a:rPr>
              <a:t>(</a:t>
            </a:r>
            <a:r>
              <a:rPr lang="en-GB" sz="1050" b="0" u="sng" dirty="0">
                <a:solidFill>
                  <a:srgbClr val="A6E22E"/>
                </a:solidFill>
                <a:effectLst/>
                <a:latin typeface="Menlo" panose="020B0609030804020204" pitchFamily="49" charset="0"/>
              </a:rPr>
              <a:t>string</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filename</a:t>
            </a:r>
            <a:r>
              <a:rPr lang="en-GB" sz="1050" b="0" dirty="0">
                <a:solidFill>
                  <a:srgbClr val="F8F8F2"/>
                </a:solidFill>
                <a:effectLst/>
                <a:latin typeface="Menlo" panose="020B0609030804020204" pitchFamily="49" charset="0"/>
              </a:rPr>
              <a:t>, </a:t>
            </a:r>
            <a:r>
              <a:rPr lang="en-GB" sz="1050" b="0" dirty="0" err="1">
                <a:solidFill>
                  <a:srgbClr val="F92672"/>
                </a:solidFill>
                <a:effectLst/>
                <a:latin typeface="Menlo" panose="020B0609030804020204" pitchFamily="49" charset="0"/>
              </a:rPr>
              <a:t>const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input</a:t>
            </a:r>
            <a:r>
              <a:rPr lang="en-GB" sz="1050" b="0" dirty="0">
                <a:solidFill>
                  <a:srgbClr val="F8F8F2"/>
                </a:solidFill>
                <a:effectLst/>
                <a:latin typeface="Menlo" panose="020B0609030804020204" pitchFamily="49" charset="0"/>
              </a:rPr>
              <a:t>, </a:t>
            </a:r>
            <a:r>
              <a:rPr lang="en-GB" sz="1050" b="0" dirty="0" err="1">
                <a:solidFill>
                  <a:srgbClr val="F92672"/>
                </a:solidFill>
                <a:effectLst/>
                <a:latin typeface="Menlo" panose="020B0609030804020204" pitchFamily="49" charset="0"/>
              </a:rPr>
              <a:t>const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double</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output</a:t>
            </a:r>
            <a:r>
              <a:rPr lang="en-GB" sz="1050" b="0" dirty="0">
                <a:solidFill>
                  <a:srgbClr val="F8F8F2"/>
                </a:solidFill>
                <a:effectLst/>
                <a:latin typeface="Menlo" panose="020B0609030804020204" pitchFamily="49" charset="0"/>
              </a:rPr>
              <a:t>);</a:t>
            </a:r>
          </a:p>
          <a:p>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a:solidFill>
                  <a:srgbClr val="A6E22E"/>
                </a:solidFill>
                <a:effectLst/>
                <a:latin typeface="Menlo" panose="020B0609030804020204" pitchFamily="49" charset="0"/>
              </a:rPr>
              <a:t>plot</a:t>
            </a:r>
            <a:r>
              <a:rPr lang="en-GB" sz="1050" b="0" dirty="0">
                <a:solidFill>
                  <a:srgbClr val="F8F8F2"/>
                </a:solidFill>
                <a:effectLst/>
                <a:latin typeface="Menlo" panose="020B0609030804020204" pitchFamily="49" charset="0"/>
              </a:rPr>
              <a:t>(</a:t>
            </a:r>
            <a:r>
              <a:rPr lang="en-GB" sz="1050" b="0" u="sng" dirty="0">
                <a:solidFill>
                  <a:srgbClr val="A6E22E"/>
                </a:solidFill>
                <a:effectLst/>
                <a:latin typeface="Menlo" panose="020B0609030804020204" pitchFamily="49" charset="0"/>
              </a:rPr>
              <a:t>string</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filename</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string</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data</a:t>
            </a:r>
            <a:r>
              <a:rPr lang="en-GB" sz="1050" b="0" dirty="0">
                <a:solidFill>
                  <a:srgbClr val="F8F8F2"/>
                </a:solidFill>
                <a:effectLst/>
                <a:latin typeface="Menlo" panose="020B0609030804020204" pitchFamily="49" charset="0"/>
              </a:rPr>
              <a:t>);</a:t>
            </a:r>
          </a:p>
        </p:txBody>
      </p:sp>
      <p:sp>
        <p:nvSpPr>
          <p:cNvPr id="7" name="TextBox 6">
            <a:extLst>
              <a:ext uri="{FF2B5EF4-FFF2-40B4-BE49-F238E27FC236}">
                <a16:creationId xmlns:a16="http://schemas.microsoft.com/office/drawing/2014/main" id="{6A9D537D-C1B4-971A-C5F8-28A8895C026D}"/>
              </a:ext>
            </a:extLst>
          </p:cNvPr>
          <p:cNvSpPr txBox="1"/>
          <p:nvPr/>
        </p:nvSpPr>
        <p:spPr>
          <a:xfrm>
            <a:off x="6506440" y="1257300"/>
            <a:ext cx="5484932" cy="5339923"/>
          </a:xfrm>
          <a:prstGeom prst="rect">
            <a:avLst/>
          </a:prstGeom>
          <a:solidFill>
            <a:schemeClr val="bg1"/>
          </a:solidFill>
          <a:ln w="31750">
            <a:solidFill>
              <a:srgbClr val="FF0000"/>
            </a:solidFill>
          </a:ln>
        </p:spPr>
        <p:txBody>
          <a:bodyPr wrap="square">
            <a:spAutoFit/>
          </a:bodyPr>
          <a:lstStyle/>
          <a:p>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a:t>
            </a:r>
            <a:r>
              <a:rPr lang="en-GB" sz="1100" b="0" dirty="0">
                <a:solidFill>
                  <a:srgbClr val="A6E22E"/>
                </a:solidFill>
                <a:effectLst/>
                <a:latin typeface="Menlo" panose="020B0609030804020204" pitchFamily="49" charset="0"/>
              </a:rPr>
              <a:t>main</a:t>
            </a:r>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n, start;</a:t>
            </a:r>
          </a:p>
          <a:p>
            <a:br>
              <a:rPr lang="en-GB" sz="1100" b="0" dirty="0">
                <a:solidFill>
                  <a:srgbClr val="F8F8F2"/>
                </a:solidFill>
                <a:effectLst/>
                <a:latin typeface="Menlo" panose="020B0609030804020204" pitchFamily="49" charset="0"/>
              </a:rPr>
            </a:br>
            <a:r>
              <a:rPr lang="en-GB" sz="1100" b="0" dirty="0" err="1">
                <a:solidFill>
                  <a:srgbClr val="F8F8F2"/>
                </a:solidFill>
                <a:effectLst/>
                <a:latin typeface="Menlo" panose="020B0609030804020204" pitchFamily="49" charset="0"/>
              </a:rPr>
              <a:t>cout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"How many values would you like? </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cin</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&gt;&gt;</a:t>
            </a:r>
            <a:r>
              <a:rPr lang="en-GB" sz="1100" b="0" dirty="0">
                <a:solidFill>
                  <a:srgbClr val="F8F8F2"/>
                </a:solidFill>
                <a:effectLst/>
                <a:latin typeface="Menlo" panose="020B0609030804020204" pitchFamily="49" charset="0"/>
              </a:rPr>
              <a:t> n;</a:t>
            </a:r>
          </a:p>
          <a:p>
            <a:r>
              <a:rPr lang="en-GB" sz="1100" b="0" dirty="0" err="1">
                <a:solidFill>
                  <a:srgbClr val="F8F8F2"/>
                </a:solidFill>
                <a:effectLst/>
                <a:latin typeface="Menlo" panose="020B0609030804020204" pitchFamily="49" charset="0"/>
              </a:rPr>
              <a:t>cout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"What value would you like to start with? </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err="1">
                <a:solidFill>
                  <a:srgbClr val="F8F8F2"/>
                </a:solidFill>
                <a:effectLst/>
                <a:latin typeface="Menlo" panose="020B0609030804020204" pitchFamily="49" charset="0"/>
              </a:rPr>
              <a:t>cin</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&gt;&gt;</a:t>
            </a:r>
            <a:r>
              <a:rPr lang="en-GB" sz="1100" b="0" dirty="0">
                <a:solidFill>
                  <a:srgbClr val="F8F8F2"/>
                </a:solidFill>
                <a:effectLst/>
                <a:latin typeface="Menlo" panose="020B0609030804020204" pitchFamily="49" charset="0"/>
              </a:rPr>
              <a:t> start;</a:t>
            </a:r>
          </a:p>
          <a:p>
            <a:br>
              <a:rPr lang="en-GB" sz="1100" b="0" dirty="0">
                <a:solidFill>
                  <a:srgbClr val="F8F8F2"/>
                </a:solidFill>
                <a:effectLst/>
                <a:latin typeface="Menlo" panose="020B0609030804020204" pitchFamily="49" charset="0"/>
              </a:rPr>
            </a:br>
            <a:r>
              <a:rPr lang="en-GB" sz="1100" b="0" dirty="0">
                <a:solidFill>
                  <a:srgbClr val="F8F8F2"/>
                </a:solidFill>
                <a:effectLst/>
                <a:latin typeface="Menlo" panose="020B0609030804020204" pitchFamily="49" charset="0"/>
              </a:rPr>
              <a:t>vector</a:t>
            </a:r>
            <a:r>
              <a:rPr lang="en-GB" sz="1100" b="0" dirty="0">
                <a:solidFill>
                  <a:srgbClr val="F92672"/>
                </a:solidFill>
                <a:effectLst/>
                <a:latin typeface="Menlo" panose="020B0609030804020204" pitchFamily="49" charset="0"/>
              </a:rPr>
              <a:t>&lt;</a:t>
            </a:r>
            <a:r>
              <a:rPr lang="en-GB" sz="1100" b="0" i="1" dirty="0">
                <a:solidFill>
                  <a:srgbClr val="66D9EF"/>
                </a:solidFill>
                <a:effectLst/>
                <a:latin typeface="Menlo" panose="020B0609030804020204" pitchFamily="49" charset="0"/>
              </a:rPr>
              <a:t>int</a:t>
            </a:r>
            <a:r>
              <a:rPr lang="en-GB" sz="1100" b="0" dirty="0">
                <a:solidFill>
                  <a:srgbClr val="F92672"/>
                </a:solidFill>
                <a:effectLst/>
                <a:latin typeface="Menlo" panose="020B0609030804020204" pitchFamily="49" charset="0"/>
              </a:rPr>
              <a:t>&gt;</a:t>
            </a:r>
            <a:r>
              <a:rPr lang="en-GB" sz="1100" b="0" dirty="0">
                <a:solidFill>
                  <a:srgbClr val="F8F8F2"/>
                </a:solidFill>
                <a:effectLst/>
                <a:latin typeface="Menlo" panose="020B0609030804020204" pitchFamily="49" charset="0"/>
              </a:rPr>
              <a:t> x;</a:t>
            </a:r>
          </a:p>
          <a:p>
            <a:r>
              <a:rPr lang="en-GB" sz="1100" b="0" dirty="0">
                <a:solidFill>
                  <a:srgbClr val="F8F8F2"/>
                </a:solidFill>
                <a:effectLst/>
                <a:latin typeface="Menlo" panose="020B0609030804020204" pitchFamily="49" charset="0"/>
              </a:rPr>
              <a:t>vector</a:t>
            </a:r>
            <a:r>
              <a:rPr lang="en-GB" sz="1100" b="0" dirty="0">
                <a:solidFill>
                  <a:srgbClr val="F92672"/>
                </a:solidFill>
                <a:effectLst/>
                <a:latin typeface="Menlo" panose="020B0609030804020204" pitchFamily="49" charset="0"/>
              </a:rPr>
              <a:t>&lt;</a:t>
            </a:r>
            <a:r>
              <a:rPr lang="en-GB" sz="1100" b="0" i="1" dirty="0">
                <a:solidFill>
                  <a:srgbClr val="66D9EF"/>
                </a:solidFill>
                <a:effectLst/>
                <a:latin typeface="Menlo" panose="020B0609030804020204" pitchFamily="49" charset="0"/>
              </a:rPr>
              <a:t>double</a:t>
            </a:r>
            <a:r>
              <a:rPr lang="en-GB" sz="1100" b="0" dirty="0">
                <a:solidFill>
                  <a:srgbClr val="F92672"/>
                </a:solidFill>
                <a:effectLst/>
                <a:latin typeface="Menlo" panose="020B0609030804020204" pitchFamily="49" charset="0"/>
              </a:rPr>
              <a:t>&gt;</a:t>
            </a:r>
            <a:r>
              <a:rPr lang="en-GB" sz="1100" b="0" dirty="0">
                <a:solidFill>
                  <a:srgbClr val="F8F8F2"/>
                </a:solidFill>
                <a:effectLst/>
                <a:latin typeface="Menlo" panose="020B0609030804020204" pitchFamily="49" charset="0"/>
              </a:rPr>
              <a:t> out;</a:t>
            </a:r>
          </a:p>
          <a:p>
            <a:br>
              <a:rPr lang="en-GB" sz="1100" b="0" dirty="0">
                <a:solidFill>
                  <a:srgbClr val="F8F8F2"/>
                </a:solidFill>
                <a:effectLst/>
                <a:latin typeface="Menlo" panose="020B0609030804020204" pitchFamily="49" charset="0"/>
              </a:rPr>
            </a:br>
            <a:r>
              <a:rPr lang="en-GB" sz="1100" b="0" dirty="0">
                <a:solidFill>
                  <a:srgbClr val="A6E22E"/>
                </a:solidFill>
                <a:effectLst/>
                <a:latin typeface="Menlo" panose="020B0609030804020204" pitchFamily="49" charset="0"/>
              </a:rPr>
              <a:t>make</a:t>
            </a:r>
            <a:r>
              <a:rPr lang="en-GB" sz="1100" b="0" dirty="0">
                <a:solidFill>
                  <a:srgbClr val="F8F8F2"/>
                </a:solidFill>
                <a:effectLst/>
                <a:latin typeface="Menlo" panose="020B0609030804020204" pitchFamily="49" charset="0"/>
              </a:rPr>
              <a:t>(n, start, x);</a:t>
            </a:r>
          </a:p>
          <a:p>
            <a:r>
              <a:rPr lang="en-GB" sz="1100" b="0" dirty="0" err="1">
                <a:solidFill>
                  <a:srgbClr val="A6E22E"/>
                </a:solidFill>
                <a:effectLst/>
                <a:latin typeface="Menlo" panose="020B0609030804020204" pitchFamily="49" charset="0"/>
              </a:rPr>
              <a:t>func</a:t>
            </a:r>
            <a:r>
              <a:rPr lang="en-GB" sz="1100" b="0" dirty="0">
                <a:solidFill>
                  <a:srgbClr val="F8F8F2"/>
                </a:solidFill>
                <a:effectLst/>
                <a:latin typeface="Menlo" panose="020B0609030804020204" pitchFamily="49" charset="0"/>
              </a:rPr>
              <a:t>(x, out);</a:t>
            </a:r>
          </a:p>
          <a:p>
            <a:br>
              <a:rPr lang="en-GB" sz="1100" b="0" dirty="0">
                <a:solidFill>
                  <a:srgbClr val="F8F8F2"/>
                </a:solidFill>
                <a:effectLst/>
                <a:latin typeface="Menlo" panose="020B0609030804020204" pitchFamily="49" charset="0"/>
              </a:rPr>
            </a:br>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int</a:t>
            </a:r>
            <a:r>
              <a:rPr lang="en-GB" sz="1100" b="0" dirty="0">
                <a:solidFill>
                  <a:srgbClr val="F8F8F2"/>
                </a:solidFill>
                <a:effectLst/>
                <a:latin typeface="Menlo" panose="020B0609030804020204" pitchFamily="49" charset="0"/>
              </a:rPr>
              <a:t> j: x){</a:t>
            </a:r>
          </a:p>
          <a:p>
            <a:r>
              <a:rPr lang="en-GB" sz="1100" b="0" dirty="0" err="1">
                <a:solidFill>
                  <a:srgbClr val="F8F8F2"/>
                </a:solidFill>
                <a:effectLst/>
                <a:latin typeface="Menlo" panose="020B0609030804020204" pitchFamily="49" charset="0"/>
              </a:rPr>
              <a:t>cout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"Values of x ="</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j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a:solidFill>
                  <a:srgbClr val="F92672"/>
                </a:solidFill>
                <a:effectLst/>
                <a:latin typeface="Menlo" panose="020B0609030804020204" pitchFamily="49" charset="0"/>
              </a:rPr>
              <a:t>for</a:t>
            </a:r>
            <a:r>
              <a:rPr lang="en-GB" sz="1100" b="0" dirty="0">
                <a:solidFill>
                  <a:srgbClr val="F8F8F2"/>
                </a:solidFill>
                <a:effectLst/>
                <a:latin typeface="Menlo" panose="020B0609030804020204" pitchFamily="49" charset="0"/>
              </a:rPr>
              <a:t> (</a:t>
            </a:r>
            <a:r>
              <a:rPr lang="en-GB" sz="1100" b="0" i="1" dirty="0">
                <a:solidFill>
                  <a:srgbClr val="66D9EF"/>
                </a:solidFill>
                <a:effectLst/>
                <a:latin typeface="Menlo" panose="020B0609030804020204" pitchFamily="49" charset="0"/>
              </a:rPr>
              <a:t>double</a:t>
            </a:r>
            <a:r>
              <a:rPr lang="en-GB" sz="1100" b="0" dirty="0">
                <a:solidFill>
                  <a:srgbClr val="F8F8F2"/>
                </a:solidFill>
                <a:effectLst/>
                <a:latin typeface="Menlo" panose="020B0609030804020204" pitchFamily="49" charset="0"/>
              </a:rPr>
              <a:t> j: out){</a:t>
            </a:r>
          </a:p>
          <a:p>
            <a:r>
              <a:rPr lang="en-GB" sz="1100" b="0" dirty="0" err="1">
                <a:solidFill>
                  <a:srgbClr val="F8F8F2"/>
                </a:solidFill>
                <a:effectLst/>
                <a:latin typeface="Menlo" panose="020B0609030804020204" pitchFamily="49" charset="0"/>
              </a:rPr>
              <a:t>cout</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"Values of f(x) = "</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j </a:t>
            </a:r>
            <a:r>
              <a:rPr lang="en-GB" sz="1100" b="0" dirty="0">
                <a:solidFill>
                  <a:srgbClr val="F92672"/>
                </a:solidFill>
                <a:effectLst/>
                <a:latin typeface="Menlo" panose="020B0609030804020204" pitchFamily="49" charset="0"/>
              </a:rPr>
              <a:t>&lt;&lt;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a:solidFill>
                  <a:srgbClr val="AE81FF"/>
                </a:solidFill>
                <a:effectLst/>
                <a:latin typeface="Menlo" panose="020B0609030804020204" pitchFamily="49" charset="0"/>
              </a:rPr>
              <a:t>\n</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a:solidFill>
                  <a:srgbClr val="F8F8F2"/>
                </a:solidFill>
                <a:effectLst/>
                <a:latin typeface="Menlo" panose="020B0609030804020204" pitchFamily="49" charset="0"/>
              </a:rPr>
              <a:t>string </a:t>
            </a:r>
            <a:r>
              <a:rPr lang="en-GB" sz="1100" b="0" dirty="0" err="1">
                <a:solidFill>
                  <a:srgbClr val="F8F8F2"/>
                </a:solidFill>
                <a:effectLst/>
                <a:latin typeface="Menlo" panose="020B0609030804020204" pitchFamily="49" charset="0"/>
              </a:rPr>
              <a:t>dataname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data.py</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string </a:t>
            </a:r>
            <a:r>
              <a:rPr lang="en-GB" sz="1100" b="0" dirty="0" err="1">
                <a:solidFill>
                  <a:srgbClr val="F8F8F2"/>
                </a:solidFill>
                <a:effectLst/>
                <a:latin typeface="Menlo" panose="020B0609030804020204" pitchFamily="49" charset="0"/>
              </a:rPr>
              <a:t>plotname</a:t>
            </a:r>
            <a:r>
              <a:rPr lang="en-GB" sz="1100" b="0" dirty="0">
                <a:solidFill>
                  <a:srgbClr val="F8F8F2"/>
                </a:solidFill>
                <a:effectLst/>
                <a:latin typeface="Menlo" panose="020B0609030804020204" pitchFamily="49" charset="0"/>
              </a:rPr>
              <a:t> </a:t>
            </a:r>
            <a:r>
              <a:rPr lang="en-GB" sz="1100" b="0" dirty="0">
                <a:solidFill>
                  <a:srgbClr val="F92672"/>
                </a:solidFill>
                <a:effectLst/>
                <a:latin typeface="Menlo" panose="020B0609030804020204" pitchFamily="49" charset="0"/>
              </a:rPr>
              <a:t>=</a:t>
            </a:r>
            <a:r>
              <a:rPr lang="en-GB" sz="1100" b="0" dirty="0">
                <a:solidFill>
                  <a:srgbClr val="F8F8F2"/>
                </a:solidFill>
                <a:effectLst/>
                <a:latin typeface="Menlo" panose="020B0609030804020204" pitchFamily="49" charset="0"/>
              </a:rPr>
              <a:t> </a:t>
            </a:r>
            <a:r>
              <a:rPr lang="en-GB" sz="1100" b="0" dirty="0">
                <a:solidFill>
                  <a:srgbClr val="E6DB74"/>
                </a:solidFill>
                <a:effectLst/>
                <a:latin typeface="Menlo" panose="020B0609030804020204" pitchFamily="49" charset="0"/>
              </a:rPr>
              <a:t>"</a:t>
            </a:r>
            <a:r>
              <a:rPr lang="en-GB" sz="1100" b="0" dirty="0" err="1">
                <a:solidFill>
                  <a:srgbClr val="E6DB74"/>
                </a:solidFill>
                <a:effectLst/>
                <a:latin typeface="Menlo" panose="020B0609030804020204" pitchFamily="49" charset="0"/>
              </a:rPr>
              <a:t>plot.py</a:t>
            </a:r>
            <a:r>
              <a:rPr lang="en-GB" sz="1100" b="0" dirty="0">
                <a:solidFill>
                  <a:srgbClr val="E6DB74"/>
                </a:solidFill>
                <a:effectLst/>
                <a:latin typeface="Menlo" panose="020B0609030804020204" pitchFamily="49" charset="0"/>
              </a:rPr>
              <a:t>"</a:t>
            </a:r>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err="1">
                <a:solidFill>
                  <a:srgbClr val="A6E22E"/>
                </a:solidFill>
                <a:effectLst/>
                <a:latin typeface="Menlo" panose="020B0609030804020204" pitchFamily="49" charset="0"/>
              </a:rPr>
              <a:t>write_out</a:t>
            </a:r>
            <a:r>
              <a:rPr lang="en-GB" sz="1100" b="0" dirty="0">
                <a:solidFill>
                  <a:srgbClr val="F8F8F2"/>
                </a:solidFill>
                <a:effectLst/>
                <a:latin typeface="Menlo" panose="020B0609030804020204" pitchFamily="49" charset="0"/>
              </a:rPr>
              <a:t>(</a:t>
            </a:r>
            <a:r>
              <a:rPr lang="en-GB" sz="1100" b="0" dirty="0" err="1">
                <a:solidFill>
                  <a:srgbClr val="F8F8F2"/>
                </a:solidFill>
                <a:effectLst/>
                <a:latin typeface="Menlo" panose="020B0609030804020204" pitchFamily="49" charset="0"/>
              </a:rPr>
              <a:t>dataname</a:t>
            </a:r>
            <a:r>
              <a:rPr lang="en-GB" sz="1100" b="0" dirty="0">
                <a:solidFill>
                  <a:srgbClr val="F8F8F2"/>
                </a:solidFill>
                <a:effectLst/>
                <a:latin typeface="Menlo" panose="020B0609030804020204" pitchFamily="49" charset="0"/>
              </a:rPr>
              <a:t>, x, out);</a:t>
            </a:r>
          </a:p>
          <a:p>
            <a:r>
              <a:rPr lang="en-GB" sz="1100" b="0" dirty="0">
                <a:solidFill>
                  <a:srgbClr val="A6E22E"/>
                </a:solidFill>
                <a:effectLst/>
                <a:latin typeface="Menlo" panose="020B0609030804020204" pitchFamily="49" charset="0"/>
              </a:rPr>
              <a:t>plot</a:t>
            </a:r>
            <a:r>
              <a:rPr lang="en-GB" sz="1100" b="0" dirty="0">
                <a:solidFill>
                  <a:srgbClr val="F8F8F2"/>
                </a:solidFill>
                <a:effectLst/>
                <a:latin typeface="Menlo" panose="020B0609030804020204" pitchFamily="49" charset="0"/>
              </a:rPr>
              <a:t>(</a:t>
            </a:r>
            <a:r>
              <a:rPr lang="en-GB" sz="1100" b="0" dirty="0" err="1">
                <a:solidFill>
                  <a:srgbClr val="F8F8F2"/>
                </a:solidFill>
                <a:effectLst/>
                <a:latin typeface="Menlo" panose="020B0609030804020204" pitchFamily="49" charset="0"/>
              </a:rPr>
              <a:t>plotname</a:t>
            </a:r>
            <a:r>
              <a:rPr lang="en-GB" sz="1100" b="0" dirty="0">
                <a:solidFill>
                  <a:srgbClr val="F8F8F2"/>
                </a:solidFill>
                <a:effectLst/>
                <a:latin typeface="Menlo" panose="020B0609030804020204" pitchFamily="49" charset="0"/>
              </a:rPr>
              <a:t>, </a:t>
            </a:r>
            <a:r>
              <a:rPr lang="en-GB" sz="1100" b="0" dirty="0" err="1">
                <a:solidFill>
                  <a:srgbClr val="F8F8F2"/>
                </a:solidFill>
                <a:effectLst/>
                <a:latin typeface="Menlo" panose="020B0609030804020204" pitchFamily="49" charset="0"/>
              </a:rPr>
              <a:t>dataname</a:t>
            </a:r>
            <a:r>
              <a:rPr lang="en-GB" sz="1100" b="0" dirty="0">
                <a:solidFill>
                  <a:srgbClr val="F8F8F2"/>
                </a:solidFill>
                <a:effectLst/>
                <a:latin typeface="Menlo" panose="020B0609030804020204" pitchFamily="49" charset="0"/>
              </a:rPr>
              <a:t>);</a:t>
            </a:r>
          </a:p>
          <a:p>
            <a:br>
              <a:rPr lang="en-GB" sz="1100" b="0" dirty="0">
                <a:solidFill>
                  <a:srgbClr val="F8F8F2"/>
                </a:solidFill>
                <a:effectLst/>
                <a:latin typeface="Menlo" panose="020B0609030804020204" pitchFamily="49" charset="0"/>
              </a:rPr>
            </a:br>
            <a:r>
              <a:rPr lang="en-GB" sz="1100" b="0" dirty="0">
                <a:solidFill>
                  <a:srgbClr val="F92672"/>
                </a:solidFill>
                <a:effectLst/>
                <a:latin typeface="Menlo" panose="020B0609030804020204" pitchFamily="49" charset="0"/>
              </a:rPr>
              <a:t>return</a:t>
            </a:r>
            <a:r>
              <a:rPr lang="en-GB" sz="1100" b="0" dirty="0">
                <a:solidFill>
                  <a:srgbClr val="F8F8F2"/>
                </a:solidFill>
                <a:effectLst/>
                <a:latin typeface="Menlo" panose="020B0609030804020204" pitchFamily="49" charset="0"/>
              </a:rPr>
              <a:t> </a:t>
            </a:r>
            <a:r>
              <a:rPr lang="en-GB" sz="1100" b="0" dirty="0">
                <a:solidFill>
                  <a:srgbClr val="AE81FF"/>
                </a:solidFill>
                <a:effectLst/>
                <a:latin typeface="Menlo" panose="020B0609030804020204" pitchFamily="49" charset="0"/>
              </a:rPr>
              <a:t>0</a:t>
            </a:r>
            <a:r>
              <a:rPr lang="en-GB" sz="1100" b="0" dirty="0">
                <a:solidFill>
                  <a:srgbClr val="F8F8F2"/>
                </a:solidFill>
                <a:effectLst/>
                <a:latin typeface="Menlo" panose="020B0609030804020204" pitchFamily="49" charset="0"/>
              </a:rPr>
              <a:t>;</a:t>
            </a:r>
          </a:p>
          <a:p>
            <a:r>
              <a:rPr lang="en-GB" sz="1100" b="0" dirty="0">
                <a:solidFill>
                  <a:srgbClr val="F8F8F2"/>
                </a:solidFill>
                <a:effectLst/>
                <a:latin typeface="Menlo" panose="020B0609030804020204" pitchFamily="49" charset="0"/>
              </a:rPr>
              <a:t>}</a:t>
            </a:r>
          </a:p>
        </p:txBody>
      </p:sp>
      <p:sp>
        <p:nvSpPr>
          <p:cNvPr id="9" name="TextBox 8">
            <a:extLst>
              <a:ext uri="{FF2B5EF4-FFF2-40B4-BE49-F238E27FC236}">
                <a16:creationId xmlns:a16="http://schemas.microsoft.com/office/drawing/2014/main" id="{F3C5A9AE-28DE-61F7-FC2B-7C25EF4DB2CB}"/>
              </a:ext>
            </a:extLst>
          </p:cNvPr>
          <p:cNvSpPr txBox="1"/>
          <p:nvPr/>
        </p:nvSpPr>
        <p:spPr>
          <a:xfrm>
            <a:off x="189980" y="3429000"/>
            <a:ext cx="6099858" cy="3162404"/>
          </a:xfrm>
          <a:prstGeom prst="rect">
            <a:avLst/>
          </a:prstGeom>
          <a:solidFill>
            <a:schemeClr val="bg1"/>
          </a:solidFill>
          <a:ln w="31750">
            <a:solidFill>
              <a:srgbClr val="FF0000"/>
            </a:solidFill>
          </a:ln>
        </p:spPr>
        <p:txBody>
          <a:bodyPr wrap="square">
            <a:spAutoFit/>
          </a:bodyPr>
          <a:lstStyle/>
          <a:p>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a:solidFill>
                  <a:srgbClr val="A6E22E"/>
                </a:solidFill>
                <a:effectLst/>
                <a:latin typeface="Menlo" panose="020B0609030804020204" pitchFamily="49" charset="0"/>
              </a:rPr>
              <a:t>make</a:t>
            </a:r>
            <a:r>
              <a:rPr lang="en-GB" sz="1050" b="0" dirty="0">
                <a:solidFill>
                  <a:srgbClr val="F8F8F2"/>
                </a:solidFill>
                <a:effectLst/>
                <a:latin typeface="Menlo" panose="020B0609030804020204" pitchFamily="49" charset="0"/>
              </a:rPr>
              <a: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n</a:t>
            </a:r>
            <a:r>
              <a:rPr lang="en-GB" sz="1050" b="0" dirty="0">
                <a:solidFill>
                  <a:srgbClr val="F8F8F2"/>
                </a:solidFill>
                <a:effectLst/>
                <a:latin typeface="Menlo" panose="020B0609030804020204" pitchFamily="49" charset="0"/>
              </a:rPr>
              <a:t>, </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start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vect</a:t>
            </a:r>
            <a:r>
              <a:rPr lang="en-GB" sz="1050" b="0" dirty="0">
                <a:solidFill>
                  <a:srgbClr val="F8F8F2"/>
                </a:solidFill>
                <a:effectLst/>
                <a:latin typeface="Menlo" panose="020B0609030804020204" pitchFamily="49" charset="0"/>
              </a:rPr>
              <a:t>){</a:t>
            </a:r>
          </a:p>
          <a:p>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end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start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n;</a:t>
            </a:r>
          </a:p>
          <a:p>
            <a:br>
              <a:rPr lang="en-GB" sz="1050" b="0" dirty="0">
                <a:solidFill>
                  <a:srgbClr val="F8F8F2"/>
                </a:solidFill>
                <a:effectLst/>
                <a:latin typeface="Menlo" panose="020B0609030804020204" pitchFamily="49" charset="0"/>
              </a:rPr>
            </a:br>
            <a:r>
              <a:rPr lang="en-GB" sz="1050" b="0" dirty="0">
                <a:solidFill>
                  <a:srgbClr val="F92672"/>
                </a:solidFill>
                <a:effectLst/>
                <a:latin typeface="Menlo" panose="020B0609030804020204" pitchFamily="49" charset="0"/>
              </a:rPr>
              <a:t>for</a:t>
            </a:r>
            <a:r>
              <a:rPr lang="en-GB" sz="1050" b="0" dirty="0">
                <a:solidFill>
                  <a:srgbClr val="F8F8F2"/>
                </a:solidFill>
                <a:effectLst/>
                <a:latin typeface="Menlo" panose="020B0609030804020204" pitchFamily="49" charset="0"/>
              </a:rPr>
              <a:t> (</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start; </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&lt;</a:t>
            </a:r>
            <a:r>
              <a:rPr lang="en-GB" sz="1050" b="0" dirty="0">
                <a:solidFill>
                  <a:srgbClr val="F8F8F2"/>
                </a:solidFill>
                <a:effectLst/>
                <a:latin typeface="Menlo" panose="020B0609030804020204" pitchFamily="49" charset="0"/>
              </a:rPr>
              <a:t> end; </a:t>
            </a:r>
            <a:r>
              <a:rPr lang="en-GB" sz="1050" b="0" dirty="0">
                <a:solidFill>
                  <a:srgbClr val="F92672"/>
                </a:solidFill>
                <a:effectLst/>
                <a:latin typeface="Menlo" panose="020B0609030804020204" pitchFamily="49" charset="0"/>
              </a:rPr>
              <a:t>++</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vect.</a:t>
            </a:r>
            <a:r>
              <a:rPr lang="en-GB" sz="1050" b="0" dirty="0" err="1">
                <a:solidFill>
                  <a:srgbClr val="A6E22E"/>
                </a:solidFill>
                <a:effectLst/>
                <a:latin typeface="Menlo" panose="020B0609030804020204" pitchFamily="49" charset="0"/>
              </a:rPr>
              <a:t>push_back</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a:t>
            </a:r>
          </a:p>
          <a:p>
            <a:r>
              <a:rPr lang="en-GB" sz="1050" b="0" dirty="0">
                <a:solidFill>
                  <a:srgbClr val="F8F8F2"/>
                </a:solidFill>
                <a:effectLst/>
                <a:latin typeface="Menlo" panose="020B0609030804020204" pitchFamily="49" charset="0"/>
              </a:rPr>
              <a:t>}</a:t>
            </a:r>
          </a:p>
          <a:p>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i="1" dirty="0">
                <a:solidFill>
                  <a:srgbClr val="66D9EF"/>
                </a:solidFill>
                <a:effectLst/>
                <a:latin typeface="Menlo" panose="020B0609030804020204" pitchFamily="49" charset="0"/>
              </a:rPr>
              <a:t>void</a:t>
            </a:r>
            <a:r>
              <a:rPr lang="en-GB" sz="1050" b="0" dirty="0">
                <a:solidFill>
                  <a:srgbClr val="F8F8F2"/>
                </a:solidFill>
                <a:effectLst/>
                <a:latin typeface="Menlo" panose="020B0609030804020204" pitchFamily="49" charset="0"/>
              </a:rPr>
              <a:t> </a:t>
            </a:r>
            <a:r>
              <a:rPr lang="en-GB" sz="1050" b="0" dirty="0" err="1">
                <a:solidFill>
                  <a:srgbClr val="A6E22E"/>
                </a:solidFill>
                <a:effectLst/>
                <a:latin typeface="Menlo" panose="020B0609030804020204" pitchFamily="49" charset="0"/>
              </a:rPr>
              <a:t>func</a:t>
            </a:r>
            <a:r>
              <a:rPr lang="en-GB" sz="1050" b="0" dirty="0">
                <a:solidFill>
                  <a:srgbClr val="F8F8F2"/>
                </a:solidFill>
                <a:effectLst/>
                <a:latin typeface="Menlo" panose="020B0609030804020204" pitchFamily="49" charset="0"/>
              </a:rPr>
              <a:t>(</a:t>
            </a:r>
            <a:r>
              <a:rPr lang="en-GB" sz="1050" b="0" dirty="0" err="1">
                <a:solidFill>
                  <a:srgbClr val="F92672"/>
                </a:solidFill>
                <a:effectLst/>
                <a:latin typeface="Menlo" panose="020B0609030804020204" pitchFamily="49" charset="0"/>
              </a:rPr>
              <a:t>const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input</a:t>
            </a:r>
            <a:r>
              <a:rPr lang="en-GB" sz="1050" b="0" dirty="0">
                <a:solidFill>
                  <a:srgbClr val="F8F8F2"/>
                </a:solidFill>
                <a:effectLst/>
                <a:latin typeface="Menlo" panose="020B0609030804020204" pitchFamily="49" charset="0"/>
              </a:rPr>
              <a:t>, </a:t>
            </a:r>
            <a:r>
              <a:rPr lang="en-GB" sz="1050" b="0" u="sng" dirty="0">
                <a:solidFill>
                  <a:srgbClr val="A6E22E"/>
                </a:solidFill>
                <a:effectLst/>
                <a:latin typeface="Menlo" panose="020B0609030804020204" pitchFamily="49" charset="0"/>
              </a:rPr>
              <a:t>vector</a:t>
            </a:r>
            <a:r>
              <a:rPr lang="en-GB" sz="1050" b="0" dirty="0">
                <a:solidFill>
                  <a:srgbClr val="F8F8F2"/>
                </a:solidFill>
                <a:effectLst/>
                <a:latin typeface="Menlo" panose="020B0609030804020204" pitchFamily="49" charset="0"/>
              </a:rPr>
              <a:t>&lt;</a:t>
            </a:r>
            <a:r>
              <a:rPr lang="en-GB" sz="1050" b="0" i="1" dirty="0">
                <a:solidFill>
                  <a:srgbClr val="66D9EF"/>
                </a:solidFill>
                <a:effectLst/>
                <a:latin typeface="Menlo" panose="020B0609030804020204" pitchFamily="49" charset="0"/>
              </a:rPr>
              <a:t>double</a:t>
            </a:r>
            <a:r>
              <a:rPr lang="en-GB" sz="1050" b="0" dirty="0">
                <a:solidFill>
                  <a:srgbClr val="F8F8F2"/>
                </a:solidFill>
                <a:effectLst/>
                <a:latin typeface="Menlo" panose="020B0609030804020204" pitchFamily="49" charset="0"/>
              </a:rPr>
              <a:t>&gt;</a:t>
            </a:r>
            <a:r>
              <a:rPr lang="en-GB" sz="1050" b="0" dirty="0">
                <a:solidFill>
                  <a:srgbClr val="F92672"/>
                </a:solidFill>
                <a:effectLst/>
                <a:latin typeface="Menlo" panose="020B0609030804020204" pitchFamily="49" charset="0"/>
              </a:rPr>
              <a:t>&amp;</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output</a:t>
            </a:r>
            <a:r>
              <a:rPr lang="en-GB" sz="1050" b="0" dirty="0">
                <a:solidFill>
                  <a:srgbClr val="F8F8F2"/>
                </a:solidFill>
                <a:effectLst/>
                <a:latin typeface="Menlo" panose="020B0609030804020204" pitchFamily="49" charset="0"/>
              </a:rPr>
              <a:t>){</a:t>
            </a:r>
          </a:p>
          <a:p>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n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input.</a:t>
            </a:r>
            <a:r>
              <a:rPr lang="en-GB" sz="1050" b="0" dirty="0" err="1">
                <a:solidFill>
                  <a:srgbClr val="A6E22E"/>
                </a:solidFill>
                <a:effectLst/>
                <a:latin typeface="Menlo" panose="020B0609030804020204" pitchFamily="49" charset="0"/>
              </a:rPr>
              <a:t>size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a:solidFill>
                  <a:srgbClr val="F92672"/>
                </a:solidFill>
                <a:effectLst/>
                <a:latin typeface="Menlo" panose="020B0609030804020204" pitchFamily="49" charset="0"/>
              </a:rPr>
              <a:t>for</a:t>
            </a:r>
            <a:r>
              <a:rPr lang="en-GB" sz="1050" b="0" dirty="0">
                <a:solidFill>
                  <a:srgbClr val="F8F8F2"/>
                </a:solidFill>
                <a:effectLst/>
                <a:latin typeface="Menlo" panose="020B0609030804020204" pitchFamily="49" charset="0"/>
              </a:rPr>
              <a:t> (</a:t>
            </a:r>
            <a:r>
              <a:rPr lang="en-GB" sz="1050" b="0" i="1" dirty="0">
                <a:solidFill>
                  <a:srgbClr val="66D9EF"/>
                </a:solidFill>
                <a:effectLst/>
                <a:latin typeface="Menlo" panose="020B0609030804020204" pitchFamily="49" charset="0"/>
              </a:rPr>
              <a:t>int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0</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&lt;</a:t>
            </a:r>
            <a:r>
              <a:rPr lang="en-GB" sz="1050" b="0" dirty="0">
                <a:solidFill>
                  <a:srgbClr val="F8F8F2"/>
                </a:solidFill>
                <a:effectLst/>
                <a:latin typeface="Menlo" panose="020B0609030804020204" pitchFamily="49" charset="0"/>
              </a:rPr>
              <a:t> n; </a:t>
            </a:r>
            <a:r>
              <a:rPr lang="en-GB" sz="1050" b="0" dirty="0">
                <a:solidFill>
                  <a:srgbClr val="F92672"/>
                </a:solidFill>
                <a:effectLst/>
                <a:latin typeface="Menlo" panose="020B0609030804020204" pitchFamily="49" charset="0"/>
              </a:rPr>
              <a:t>++</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a:t>
            </a:r>
          </a:p>
          <a:p>
            <a:r>
              <a:rPr lang="en-GB" sz="1050" b="0" dirty="0">
                <a:solidFill>
                  <a:srgbClr val="F92672"/>
                </a:solidFill>
                <a:effectLst/>
                <a:latin typeface="Menlo" panose="020B0609030804020204" pitchFamily="49" charset="0"/>
              </a:rPr>
              <a:t>if</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input.</a:t>
            </a:r>
            <a:r>
              <a:rPr lang="en-GB" sz="1050" b="0" dirty="0" err="1">
                <a:solidFill>
                  <a:srgbClr val="A6E22E"/>
                </a:solidFill>
                <a:effectLst/>
                <a:latin typeface="Menlo" panose="020B0609030804020204" pitchFamily="49" charset="0"/>
              </a:rPr>
              <a:t>at</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0</a:t>
            </a:r>
            <a:r>
              <a:rPr lang="en-GB" sz="1050" b="0" dirty="0">
                <a:solidFill>
                  <a:srgbClr val="F8F8F2"/>
                </a:solidFill>
                <a:effectLst/>
                <a:latin typeface="Menlo" panose="020B0609030804020204" pitchFamily="49" charset="0"/>
              </a:rPr>
              <a:t>)</a:t>
            </a:r>
          </a:p>
          <a:p>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output.</a:t>
            </a:r>
            <a:r>
              <a:rPr lang="en-GB" sz="1050" b="0" dirty="0" err="1">
                <a:solidFill>
                  <a:srgbClr val="A6E22E"/>
                </a:solidFill>
                <a:effectLst/>
                <a:latin typeface="Menlo" panose="020B0609030804020204" pitchFamily="49" charset="0"/>
              </a:rPr>
              <a:t>push_back</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0</a:t>
            </a:r>
            <a:r>
              <a:rPr lang="en-GB" sz="1050" b="0" dirty="0">
                <a:solidFill>
                  <a:srgbClr val="F8F8F2"/>
                </a:solidFill>
                <a:effectLst/>
                <a:latin typeface="Menlo" panose="020B0609030804020204" pitchFamily="49" charset="0"/>
              </a:rPr>
              <a:t>);</a:t>
            </a:r>
          </a:p>
          <a:p>
            <a:r>
              <a:rPr lang="en-GB" sz="1050" b="0" dirty="0">
                <a:solidFill>
                  <a:srgbClr val="F8F8F2"/>
                </a:solidFill>
                <a:effectLst/>
                <a:latin typeface="Menlo" panose="020B0609030804020204" pitchFamily="49" charset="0"/>
              </a:rPr>
              <a:t>}</a:t>
            </a:r>
          </a:p>
          <a:p>
            <a:r>
              <a:rPr lang="en-GB" sz="1050" b="0" dirty="0">
                <a:solidFill>
                  <a:srgbClr val="F92672"/>
                </a:solidFill>
                <a:effectLst/>
                <a:latin typeface="Menlo" panose="020B0609030804020204" pitchFamily="49" charset="0"/>
              </a:rPr>
              <a:t>else</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output.</a:t>
            </a:r>
            <a:r>
              <a:rPr lang="en-GB" sz="1050" b="0" dirty="0" err="1">
                <a:solidFill>
                  <a:srgbClr val="A6E22E"/>
                </a:solidFill>
                <a:effectLst/>
                <a:latin typeface="Menlo" panose="020B0609030804020204" pitchFamily="49" charset="0"/>
              </a:rPr>
              <a:t>push_back</a:t>
            </a:r>
            <a:r>
              <a:rPr lang="en-GB" sz="1050" b="0" dirty="0">
                <a:solidFill>
                  <a:srgbClr val="F8F8F2"/>
                </a:solidFill>
                <a:effectLst/>
                <a:latin typeface="Menlo" panose="020B0609030804020204" pitchFamily="49" charset="0"/>
              </a:rPr>
              <a:t>(</a:t>
            </a:r>
            <a:r>
              <a:rPr lang="en-GB" sz="1050" b="0" dirty="0">
                <a:solidFill>
                  <a:srgbClr val="A6E22E"/>
                </a:solidFill>
                <a:effectLst/>
                <a:latin typeface="Menlo" panose="020B0609030804020204" pitchFamily="49" charset="0"/>
              </a:rPr>
              <a:t>exp</a:t>
            </a:r>
            <a:r>
              <a:rPr lang="en-GB" sz="1050" b="0" dirty="0">
                <a:solidFill>
                  <a:srgbClr val="F8F8F2"/>
                </a:solidFill>
                <a:effectLst/>
                <a:latin typeface="Menlo" panose="020B0609030804020204" pitchFamily="49" charset="0"/>
              </a:rPr>
              <a:t>(</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92672"/>
                </a:solidFill>
                <a:effectLst/>
                <a:latin typeface="Menlo" panose="020B0609030804020204" pitchFamily="49" charset="0"/>
              </a:rPr>
              <a:t>/</a:t>
            </a:r>
            <a:r>
              <a:rPr lang="en-GB" sz="1050" b="0" dirty="0">
                <a:solidFill>
                  <a:srgbClr val="A6E22E"/>
                </a:solidFill>
                <a:effectLst/>
                <a:latin typeface="Menlo" panose="020B0609030804020204" pitchFamily="49" charset="0"/>
              </a:rPr>
              <a:t>pow</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input.</a:t>
            </a:r>
            <a:r>
              <a:rPr lang="en-GB" sz="1050" b="0" dirty="0" err="1">
                <a:solidFill>
                  <a:srgbClr val="A6E22E"/>
                </a:solidFill>
                <a:effectLst/>
                <a:latin typeface="Menlo" panose="020B0609030804020204" pitchFamily="49" charset="0"/>
              </a:rPr>
              <a:t>at</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i</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2</a:t>
            </a:r>
            <a:r>
              <a:rPr lang="en-GB" sz="1050" b="0" dirty="0">
                <a:solidFill>
                  <a:srgbClr val="F8F8F2"/>
                </a:solidFill>
                <a:effectLst/>
                <a:latin typeface="Menlo" panose="020B0609030804020204" pitchFamily="49" charset="0"/>
              </a:rPr>
              <a:t>)));</a:t>
            </a:r>
          </a:p>
          <a:p>
            <a:r>
              <a:rPr lang="en-GB" sz="1050" b="0" dirty="0">
                <a:solidFill>
                  <a:srgbClr val="F8F8F2"/>
                </a:solidFill>
                <a:effectLst/>
                <a:latin typeface="Menlo" panose="020B0609030804020204" pitchFamily="49" charset="0"/>
              </a:rPr>
              <a:t>}}}</a:t>
            </a:r>
          </a:p>
        </p:txBody>
      </p:sp>
      <p:sp>
        <p:nvSpPr>
          <p:cNvPr id="10" name="Rectangle 9">
            <a:extLst>
              <a:ext uri="{FF2B5EF4-FFF2-40B4-BE49-F238E27FC236}">
                <a16:creationId xmlns:a16="http://schemas.microsoft.com/office/drawing/2014/main" id="{122A1187-FED6-F90B-C101-50CBD3C62C4F}"/>
              </a:ext>
            </a:extLst>
          </p:cNvPr>
          <p:cNvSpPr/>
          <p:nvPr/>
        </p:nvSpPr>
        <p:spPr>
          <a:xfrm>
            <a:off x="690465" y="2435289"/>
            <a:ext cx="2425959" cy="158621"/>
          </a:xfrm>
          <a:prstGeom prst="rect">
            <a:avLst/>
          </a:prstGeom>
          <a:solidFill>
            <a:srgbClr val="FFFF00">
              <a:alpha val="6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3380AC80-F9EB-33F9-A970-6C51BCB268EE}"/>
              </a:ext>
            </a:extLst>
          </p:cNvPr>
          <p:cNvSpPr/>
          <p:nvPr/>
        </p:nvSpPr>
        <p:spPr>
          <a:xfrm>
            <a:off x="6590522" y="5685452"/>
            <a:ext cx="2425959" cy="158621"/>
          </a:xfrm>
          <a:prstGeom prst="rect">
            <a:avLst/>
          </a:prstGeom>
          <a:solidFill>
            <a:srgbClr val="FFFF00">
              <a:alpha val="6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8812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graph&#10;&#10;Description automatically generated">
            <a:extLst>
              <a:ext uri="{FF2B5EF4-FFF2-40B4-BE49-F238E27FC236}">
                <a16:creationId xmlns:a16="http://schemas.microsoft.com/office/drawing/2014/main" id="{6E366F62-AF6B-B6C4-4012-CD8A53E55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4785"/>
            <a:ext cx="6985000" cy="5339254"/>
          </a:xfrm>
          <a:prstGeom prst="rect">
            <a:avLst/>
          </a:prstGeom>
        </p:spPr>
      </p:pic>
      <p:sp>
        <p:nvSpPr>
          <p:cNvPr id="2" name="Title 1">
            <a:extLst>
              <a:ext uri="{FF2B5EF4-FFF2-40B4-BE49-F238E27FC236}">
                <a16:creationId xmlns:a16="http://schemas.microsoft.com/office/drawing/2014/main" id="{F1D78575-CA1D-F8CB-0E48-E1B1B3474E4B}"/>
              </a:ext>
            </a:extLst>
          </p:cNvPr>
          <p:cNvSpPr>
            <a:spLocks noGrp="1"/>
          </p:cNvSpPr>
          <p:nvPr>
            <p:ph type="title"/>
          </p:nvPr>
        </p:nvSpPr>
        <p:spPr>
          <a:xfrm>
            <a:off x="919119" y="0"/>
            <a:ext cx="10353762" cy="1257300"/>
          </a:xfrm>
        </p:spPr>
        <p:txBody>
          <a:bodyPr/>
          <a:lstStyle/>
          <a:p>
            <a:r>
              <a:rPr lang="en-GB" dirty="0"/>
              <a:t>Liam</a:t>
            </a:r>
          </a:p>
        </p:txBody>
      </p:sp>
      <p:sp>
        <p:nvSpPr>
          <p:cNvPr id="8" name="TextBox 7">
            <a:extLst>
              <a:ext uri="{FF2B5EF4-FFF2-40B4-BE49-F238E27FC236}">
                <a16:creationId xmlns:a16="http://schemas.microsoft.com/office/drawing/2014/main" id="{E77DF1CF-0008-FF20-F76C-B89247FB635B}"/>
              </a:ext>
            </a:extLst>
          </p:cNvPr>
          <p:cNvSpPr txBox="1"/>
          <p:nvPr/>
        </p:nvSpPr>
        <p:spPr>
          <a:xfrm>
            <a:off x="7230909" y="1064514"/>
            <a:ext cx="4944546" cy="5632311"/>
          </a:xfrm>
          <a:prstGeom prst="rect">
            <a:avLst/>
          </a:prstGeom>
          <a:solidFill>
            <a:schemeClr val="tx2"/>
          </a:solidFill>
          <a:ln w="31750">
            <a:solidFill>
              <a:srgbClr val="FF0000"/>
            </a:solidFill>
          </a:ln>
        </p:spPr>
        <p:txBody>
          <a:bodyPr wrap="square">
            <a:spAutoFit/>
          </a:bodyPr>
          <a:lstStyle/>
          <a:p>
            <a:r>
              <a:rPr lang="en-GB" sz="1200" dirty="0">
                <a:solidFill>
                  <a:srgbClr val="569CD6"/>
                </a:solidFill>
                <a:latin typeface="Menlo" panose="020B0609030804020204" pitchFamily="49" charset="0"/>
              </a:rPr>
              <a:t>$ ./</a:t>
            </a:r>
            <a:r>
              <a:rPr lang="en-GB" sz="1200" dirty="0" err="1">
                <a:solidFill>
                  <a:srgbClr val="569CD6"/>
                </a:solidFill>
                <a:latin typeface="Menlo" panose="020B0609030804020204" pitchFamily="49" charset="0"/>
              </a:rPr>
              <a:t>liam</a:t>
            </a:r>
            <a:endParaRPr lang="en-GB" sz="1200" dirty="0">
              <a:solidFill>
                <a:srgbClr val="569CD6"/>
              </a:solidFill>
              <a:latin typeface="Menlo" panose="020B0609030804020204" pitchFamily="49" charset="0"/>
            </a:endParaRPr>
          </a:p>
          <a:p>
            <a:r>
              <a:rPr lang="en-GB" sz="1200" dirty="0">
                <a:solidFill>
                  <a:srgbClr val="569CD6"/>
                </a:solidFill>
                <a:latin typeface="Menlo" panose="020B0609030804020204" pitchFamily="49" charset="0"/>
              </a:rPr>
              <a:t>How many values would you like?</a:t>
            </a:r>
          </a:p>
          <a:p>
            <a:r>
              <a:rPr lang="en-GB" sz="1200" dirty="0">
                <a:solidFill>
                  <a:srgbClr val="569CD6"/>
                </a:solidFill>
                <a:latin typeface="Menlo" panose="020B0609030804020204" pitchFamily="49" charset="0"/>
              </a:rPr>
              <a:t>100</a:t>
            </a:r>
          </a:p>
          <a:p>
            <a:r>
              <a:rPr lang="en-GB" sz="1200" dirty="0">
                <a:solidFill>
                  <a:srgbClr val="569CD6"/>
                </a:solidFill>
                <a:latin typeface="Menlo" panose="020B0609030804020204" pitchFamily="49" charset="0"/>
              </a:rPr>
              <a:t>What value would you like to start with?</a:t>
            </a:r>
          </a:p>
          <a:p>
            <a:r>
              <a:rPr lang="en-GB" sz="1200" dirty="0">
                <a:solidFill>
                  <a:srgbClr val="569CD6"/>
                </a:solidFill>
                <a:latin typeface="Menlo" panose="020B0609030804020204" pitchFamily="49" charset="0"/>
              </a:rPr>
              <a:t>-10</a:t>
            </a:r>
          </a:p>
          <a:p>
            <a:r>
              <a:rPr lang="en-GB" sz="1200" dirty="0">
                <a:solidFill>
                  <a:srgbClr val="569CD6"/>
                </a:solidFill>
                <a:latin typeface="Menlo" panose="020B0609030804020204" pitchFamily="49" charset="0"/>
              </a:rPr>
              <a:t>Values of x =-10</a:t>
            </a:r>
          </a:p>
          <a:p>
            <a:r>
              <a:rPr lang="en-GB" sz="1200" dirty="0">
                <a:solidFill>
                  <a:srgbClr val="569CD6"/>
                </a:solidFill>
                <a:latin typeface="Menlo" panose="020B0609030804020204" pitchFamily="49" charset="0"/>
              </a:rPr>
              <a:t>Values of x =-9</a:t>
            </a:r>
          </a:p>
          <a:p>
            <a:r>
              <a:rPr lang="en-GB" sz="1200" dirty="0">
                <a:solidFill>
                  <a:srgbClr val="569CD6"/>
                </a:solidFill>
                <a:latin typeface="Menlo" panose="020B0609030804020204" pitchFamily="49" charset="0"/>
              </a:rPr>
              <a:t>Values of x =-8</a:t>
            </a:r>
          </a:p>
          <a:p>
            <a:r>
              <a:rPr lang="en-GB" sz="1200" dirty="0">
                <a:solidFill>
                  <a:srgbClr val="569CD6"/>
                </a:solidFill>
                <a:latin typeface="Menlo" panose="020B0609030804020204" pitchFamily="49" charset="0"/>
              </a:rPr>
              <a:t>Values of x =-7</a:t>
            </a:r>
          </a:p>
          <a:p>
            <a:r>
              <a:rPr lang="en-GB" sz="1200" dirty="0">
                <a:solidFill>
                  <a:srgbClr val="569CD6"/>
                </a:solidFill>
                <a:latin typeface="Menlo" panose="020B0609030804020204" pitchFamily="49" charset="0"/>
              </a:rPr>
              <a:t>Values of x =-6</a:t>
            </a:r>
          </a:p>
          <a:p>
            <a:r>
              <a:rPr lang="en-GB" sz="1200" dirty="0">
                <a:solidFill>
                  <a:srgbClr val="569CD6"/>
                </a:solidFill>
                <a:latin typeface="Menlo" panose="020B0609030804020204" pitchFamily="49" charset="0"/>
              </a:rPr>
              <a:t>Values of x =-5</a:t>
            </a:r>
          </a:p>
          <a:p>
            <a:r>
              <a:rPr lang="en-GB" sz="1200" dirty="0">
                <a:solidFill>
                  <a:srgbClr val="569CD6"/>
                </a:solidFill>
                <a:latin typeface="Menlo" panose="020B0609030804020204" pitchFamily="49" charset="0"/>
              </a:rPr>
              <a:t>Values of x =-4</a:t>
            </a:r>
          </a:p>
          <a:p>
            <a:r>
              <a:rPr lang="en-GB" sz="1200" dirty="0">
                <a:solidFill>
                  <a:srgbClr val="569CD6"/>
                </a:solidFill>
                <a:latin typeface="Menlo" panose="020B0609030804020204" pitchFamily="49" charset="0"/>
              </a:rPr>
              <a:t>Values of x =-3</a:t>
            </a:r>
          </a:p>
          <a:p>
            <a:r>
              <a:rPr lang="en-GB" sz="1200" dirty="0">
                <a:solidFill>
                  <a:srgbClr val="569CD6"/>
                </a:solidFill>
                <a:latin typeface="Menlo" panose="020B0609030804020204" pitchFamily="49" charset="0"/>
              </a:rPr>
              <a:t>Values of x =-2</a:t>
            </a:r>
          </a:p>
          <a:p>
            <a:r>
              <a:rPr lang="en-GB" sz="1200" dirty="0">
                <a:solidFill>
                  <a:srgbClr val="569CD6"/>
                </a:solidFill>
                <a:latin typeface="Menlo" panose="020B0609030804020204" pitchFamily="49" charset="0"/>
              </a:rPr>
              <a:t>Values of x =-1</a:t>
            </a:r>
          </a:p>
          <a:p>
            <a:r>
              <a:rPr lang="en-GB" sz="1200" dirty="0">
                <a:solidFill>
                  <a:srgbClr val="569CD6"/>
                </a:solidFill>
                <a:latin typeface="Menlo" panose="020B0609030804020204" pitchFamily="49" charset="0"/>
              </a:rPr>
              <a:t>Values of x =0</a:t>
            </a:r>
          </a:p>
          <a:p>
            <a:r>
              <a:rPr lang="en-GB" sz="1200" dirty="0">
                <a:solidFill>
                  <a:srgbClr val="569CD6"/>
                </a:solidFill>
                <a:latin typeface="Menlo" panose="020B0609030804020204" pitchFamily="49" charset="0"/>
              </a:rPr>
              <a:t>Values of x =1</a:t>
            </a:r>
          </a:p>
          <a:p>
            <a:r>
              <a:rPr lang="en-GB" sz="1200" dirty="0">
                <a:solidFill>
                  <a:srgbClr val="569CD6"/>
                </a:solidFill>
                <a:latin typeface="Menlo" panose="020B0609030804020204" pitchFamily="49" charset="0"/>
              </a:rPr>
              <a:t>Values of x =2</a:t>
            </a:r>
          </a:p>
          <a:p>
            <a:r>
              <a:rPr lang="en-GB" sz="1200" dirty="0">
                <a:solidFill>
                  <a:srgbClr val="569CD6"/>
                </a:solidFill>
                <a:latin typeface="Menlo" panose="020B0609030804020204" pitchFamily="49" charset="0"/>
              </a:rPr>
              <a:t>Values of x =3</a:t>
            </a:r>
          </a:p>
          <a:p>
            <a:r>
              <a:rPr lang="en-GB" sz="1200" dirty="0">
                <a:solidFill>
                  <a:srgbClr val="569CD6"/>
                </a:solidFill>
                <a:latin typeface="Menlo" panose="020B0609030804020204" pitchFamily="49" charset="0"/>
              </a:rPr>
              <a:t>Values of x =4</a:t>
            </a:r>
          </a:p>
          <a:p>
            <a:r>
              <a:rPr lang="en-GB" sz="1200" dirty="0">
                <a:solidFill>
                  <a:srgbClr val="569CD6"/>
                </a:solidFill>
                <a:latin typeface="Menlo" panose="020B0609030804020204" pitchFamily="49" charset="0"/>
              </a:rPr>
              <a:t>Values of x =5</a:t>
            </a:r>
          </a:p>
          <a:p>
            <a:r>
              <a:rPr lang="en-GB" sz="1200" dirty="0">
                <a:solidFill>
                  <a:srgbClr val="569CD6"/>
                </a:solidFill>
                <a:latin typeface="Menlo" panose="020B0609030804020204" pitchFamily="49" charset="0"/>
              </a:rPr>
              <a:t>Values of x =6</a:t>
            </a:r>
          </a:p>
          <a:p>
            <a:r>
              <a:rPr lang="en-GB" sz="1200" dirty="0">
                <a:solidFill>
                  <a:srgbClr val="569CD6"/>
                </a:solidFill>
                <a:latin typeface="Menlo" panose="020B0609030804020204" pitchFamily="49" charset="0"/>
              </a:rPr>
              <a:t>Values of x =7</a:t>
            </a:r>
          </a:p>
          <a:p>
            <a:r>
              <a:rPr lang="en-GB" sz="1200" dirty="0">
                <a:solidFill>
                  <a:srgbClr val="569CD6"/>
                </a:solidFill>
                <a:latin typeface="Menlo" panose="020B0609030804020204" pitchFamily="49" charset="0"/>
              </a:rPr>
              <a:t>Values of x =8</a:t>
            </a:r>
          </a:p>
          <a:p>
            <a:r>
              <a:rPr lang="en-GB" sz="1200" dirty="0">
                <a:solidFill>
                  <a:srgbClr val="569CD6"/>
                </a:solidFill>
                <a:latin typeface="Menlo" panose="020B0609030804020204" pitchFamily="49" charset="0"/>
              </a:rPr>
              <a:t>Values of x =9</a:t>
            </a:r>
          </a:p>
          <a:p>
            <a:r>
              <a:rPr lang="en-GB" sz="1200" dirty="0">
                <a:solidFill>
                  <a:srgbClr val="569CD6"/>
                </a:solidFill>
                <a:latin typeface="Menlo" panose="020B0609030804020204" pitchFamily="49" charset="0"/>
              </a:rPr>
              <a:t>Values of x =10</a:t>
            </a:r>
          </a:p>
          <a:p>
            <a:r>
              <a:rPr lang="en-GB" sz="1200" dirty="0">
                <a:solidFill>
                  <a:srgbClr val="569CD6"/>
                </a:solidFill>
                <a:latin typeface="Menlo" panose="020B0609030804020204" pitchFamily="49" charset="0"/>
              </a:rPr>
              <a:t>Values of x =11</a:t>
            </a:r>
          </a:p>
          <a:p>
            <a:r>
              <a:rPr lang="en-GB" sz="1200" dirty="0">
                <a:solidFill>
                  <a:srgbClr val="569CD6"/>
                </a:solidFill>
                <a:latin typeface="Menlo" panose="020B0609030804020204" pitchFamily="49" charset="0"/>
              </a:rPr>
              <a:t>Values of x =12</a:t>
            </a:r>
          </a:p>
          <a:p>
            <a:r>
              <a:rPr lang="en-GB" sz="1200" dirty="0">
                <a:solidFill>
                  <a:srgbClr val="569CD6"/>
                </a:solidFill>
                <a:latin typeface="Menlo" panose="020B0609030804020204" pitchFamily="49" charset="0"/>
              </a:rPr>
              <a:t>Values of x =13</a:t>
            </a:r>
          </a:p>
          <a:p>
            <a:r>
              <a:rPr lang="en-GB" sz="1200" dirty="0">
                <a:solidFill>
                  <a:srgbClr val="569CD6"/>
                </a:solidFill>
                <a:latin typeface="Menlo" panose="020B0609030804020204" pitchFamily="49" charset="0"/>
              </a:rPr>
              <a:t>Values of x =14</a:t>
            </a:r>
            <a:endParaRPr lang="en-GB" sz="12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40475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EFA4-C98A-6654-4CE1-41863444F228}"/>
              </a:ext>
            </a:extLst>
          </p:cNvPr>
          <p:cNvSpPr>
            <a:spLocks noGrp="1"/>
          </p:cNvSpPr>
          <p:nvPr>
            <p:ph type="title"/>
          </p:nvPr>
        </p:nvSpPr>
        <p:spPr>
          <a:xfrm>
            <a:off x="6481823" y="-121083"/>
            <a:ext cx="2690716" cy="1257300"/>
          </a:xfrm>
        </p:spPr>
        <p:txBody>
          <a:bodyPr/>
          <a:lstStyle/>
          <a:p>
            <a:r>
              <a:rPr lang="en-GB" dirty="0"/>
              <a:t>Jak</a:t>
            </a:r>
          </a:p>
        </p:txBody>
      </p:sp>
      <p:sp>
        <p:nvSpPr>
          <p:cNvPr id="5" name="TextBox 4">
            <a:extLst>
              <a:ext uri="{FF2B5EF4-FFF2-40B4-BE49-F238E27FC236}">
                <a16:creationId xmlns:a16="http://schemas.microsoft.com/office/drawing/2014/main" id="{4543F4E8-FE27-D4B2-46C1-582775D3B45F}"/>
              </a:ext>
            </a:extLst>
          </p:cNvPr>
          <p:cNvSpPr txBox="1"/>
          <p:nvPr/>
        </p:nvSpPr>
        <p:spPr>
          <a:xfrm>
            <a:off x="0" y="0"/>
            <a:ext cx="6683633" cy="3046988"/>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 {</a:t>
            </a:r>
          </a:p>
          <a:p>
            <a:r>
              <a:rPr lang="en-GB" sz="1200" b="0" dirty="0">
                <a:solidFill>
                  <a:srgbClr val="88846F"/>
                </a:solidFill>
                <a:effectLst/>
                <a:latin typeface="Menlo" panose="020B0609030804020204" pitchFamily="49" charset="0"/>
              </a:rPr>
              <a:t>// Generate vector with range -10 to 10</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int</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inputVec</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inputVec.</a:t>
            </a:r>
            <a:r>
              <a:rPr lang="en-GB" sz="1200" b="0" dirty="0" err="1">
                <a:solidFill>
                  <a:srgbClr val="A6E22E"/>
                </a:solidFill>
                <a:effectLst/>
                <a:latin typeface="Menlo" panose="020B0609030804020204" pitchFamily="49" charset="0"/>
              </a:rPr>
              <a:t>push_back</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Calculate output </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func</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inputVec</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Write to file '</a:t>
            </a:r>
            <a:r>
              <a:rPr lang="en-GB" sz="1200" b="0" dirty="0" err="1">
                <a:solidFill>
                  <a:srgbClr val="88846F"/>
                </a:solidFill>
                <a:effectLst/>
                <a:latin typeface="Menlo" panose="020B0609030804020204" pitchFamily="49" charset="0"/>
              </a:rPr>
              <a:t>data.py</a:t>
            </a:r>
            <a:r>
              <a:rPr lang="en-GB" sz="1200" b="0" dirty="0">
                <a:solidFill>
                  <a:srgbClr val="88846F"/>
                </a:solidFill>
                <a:effectLst/>
                <a:latin typeface="Menlo" panose="020B0609030804020204" pitchFamily="49" charset="0"/>
              </a:rPr>
              <a:t>'</a:t>
            </a:r>
            <a:endParaRPr lang="en-GB" sz="1200" b="0" dirty="0">
              <a:solidFill>
                <a:srgbClr val="F8F8F2"/>
              </a:solidFill>
              <a:effectLst/>
              <a:latin typeface="Menlo" panose="020B0609030804020204" pitchFamily="49" charset="0"/>
            </a:endParaRPr>
          </a:p>
          <a:p>
            <a:r>
              <a:rPr lang="en-GB" sz="1200" b="0" dirty="0" err="1">
                <a:solidFill>
                  <a:srgbClr val="A6E22E"/>
                </a:solidFill>
                <a:effectLst/>
                <a:latin typeface="Menlo" panose="020B0609030804020204" pitchFamily="49" charset="0"/>
              </a:rPr>
              <a:t>write_out</a:t>
            </a:r>
            <a:r>
              <a:rPr lang="en-GB" sz="1200" b="0" dirty="0">
                <a:solidFill>
                  <a:srgbClr val="F8F8F2"/>
                </a:solidFill>
                <a:effectLst/>
                <a:latin typeface="Menlo" panose="020B0609030804020204" pitchFamily="49" charset="0"/>
              </a:rPr>
              <a:t>(</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data.py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inputVec</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"Data written to '</a:t>
            </a:r>
            <a:r>
              <a:rPr lang="en-GB" sz="1200" b="0" dirty="0" err="1">
                <a:solidFill>
                  <a:srgbClr val="E6DB74"/>
                </a:solidFill>
                <a:effectLst/>
                <a:latin typeface="Menlo" panose="020B0609030804020204" pitchFamily="49" charset="0"/>
              </a:rPr>
              <a:t>data.py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endl</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pic>
        <p:nvPicPr>
          <p:cNvPr id="4" name="Picture 3">
            <a:extLst>
              <a:ext uri="{FF2B5EF4-FFF2-40B4-BE49-F238E27FC236}">
                <a16:creationId xmlns:a16="http://schemas.microsoft.com/office/drawing/2014/main" id="{75CE4656-0BD2-57A6-D95E-CB5036711E2E}"/>
              </a:ext>
            </a:extLst>
          </p:cNvPr>
          <p:cNvPicPr>
            <a:picLocks noChangeAspect="1"/>
          </p:cNvPicPr>
          <p:nvPr/>
        </p:nvPicPr>
        <p:blipFill>
          <a:blip r:embed="rId2"/>
          <a:stretch>
            <a:fillRect/>
          </a:stretch>
        </p:blipFill>
        <p:spPr>
          <a:xfrm>
            <a:off x="6786672" y="1136217"/>
            <a:ext cx="5405328" cy="4056927"/>
          </a:xfrm>
          <a:prstGeom prst="rect">
            <a:avLst/>
          </a:prstGeom>
        </p:spPr>
      </p:pic>
      <p:sp>
        <p:nvSpPr>
          <p:cNvPr id="8" name="TextBox 7">
            <a:extLst>
              <a:ext uri="{FF2B5EF4-FFF2-40B4-BE49-F238E27FC236}">
                <a16:creationId xmlns:a16="http://schemas.microsoft.com/office/drawing/2014/main" id="{6E0DB319-7AD8-27C8-57BF-3567E04DB5E2}"/>
              </a:ext>
            </a:extLst>
          </p:cNvPr>
          <p:cNvSpPr txBox="1"/>
          <p:nvPr/>
        </p:nvSpPr>
        <p:spPr>
          <a:xfrm>
            <a:off x="179407" y="3164681"/>
            <a:ext cx="4936603" cy="2308324"/>
          </a:xfrm>
          <a:prstGeom prst="rect">
            <a:avLst/>
          </a:prstGeom>
          <a:solidFill>
            <a:schemeClr val="bg1"/>
          </a:solidFill>
          <a:ln w="31750">
            <a:solidFill>
              <a:srgbClr val="FF0000"/>
            </a:solidFill>
          </a:ln>
        </p:spPr>
        <p:txBody>
          <a:bodyPr wrap="square">
            <a:spAutoFit/>
          </a:bodyPr>
          <a:lstStyle/>
          <a:p>
            <a:r>
              <a:rPr lang="en-GB" sz="1200" b="0" dirty="0">
                <a:solidFill>
                  <a:srgbClr val="88846F"/>
                </a:solidFill>
                <a:effectLst/>
                <a:latin typeface="Menlo" panose="020B0609030804020204" pitchFamily="49" charset="0"/>
              </a:rPr>
              <a:t>// Function to get outputs</a:t>
            </a:r>
            <a:endParaRPr lang="en-GB" sz="1200" b="0" dirty="0">
              <a:solidFill>
                <a:srgbClr val="F8F8F2"/>
              </a:solidFill>
              <a:effectLst/>
              <a:latin typeface="Menlo" panose="020B0609030804020204" pitchFamily="49" charset="0"/>
            </a:endParaRPr>
          </a:p>
          <a:p>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 </a:t>
            </a:r>
            <a:r>
              <a:rPr lang="en-GB" sz="1200" b="0" dirty="0" err="1">
                <a:solidFill>
                  <a:srgbClr val="A6E22E"/>
                </a:solidFill>
                <a:effectLst/>
                <a:latin typeface="Menlo" panose="020B0609030804020204" pitchFamily="49" charset="0"/>
              </a:rPr>
              <a:t>func</a:t>
            </a:r>
            <a:r>
              <a:rPr lang="en-GB" sz="1200" b="0" dirty="0">
                <a:solidFill>
                  <a:srgbClr val="F8F8F2"/>
                </a:solidFill>
                <a:effectLst/>
                <a:latin typeface="Menlo" panose="020B0609030804020204" pitchFamily="49" charset="0"/>
              </a:rPr>
              <a:t>(</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inputVec</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x : </a:t>
            </a:r>
            <a:r>
              <a:rPr lang="en-GB" sz="1200" b="0" dirty="0" err="1">
                <a:solidFill>
                  <a:srgbClr val="F8F8F2"/>
                </a:solidFill>
                <a:effectLst/>
                <a:latin typeface="Menlo" panose="020B0609030804020204" pitchFamily="49" charset="0"/>
              </a:rPr>
              <a:t>inputVec</a:t>
            </a:r>
            <a:r>
              <a:rPr lang="en-GB" sz="1200" b="0" dirty="0">
                <a:solidFill>
                  <a:srgbClr val="F8F8F2"/>
                </a:solidFill>
                <a:effectLst/>
                <a:latin typeface="Menlo" panose="020B0609030804020204" pitchFamily="49" charset="0"/>
              </a:rPr>
              <a:t>) {</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(x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outputVec.</a:t>
            </a:r>
            <a:r>
              <a:rPr lang="en-GB" sz="1200" b="0" dirty="0" err="1">
                <a:solidFill>
                  <a:srgbClr val="A6E22E"/>
                </a:solidFill>
                <a:effectLst/>
                <a:latin typeface="Menlo" panose="020B0609030804020204" pitchFamily="49" charset="0"/>
              </a:rPr>
              <a:t>push_back</a:t>
            </a:r>
            <a:r>
              <a:rPr lang="en-GB" sz="1200" b="0" dirty="0">
                <a:solidFill>
                  <a:srgbClr val="F8F8F2"/>
                </a:solidFill>
                <a:effectLst/>
                <a:latin typeface="Menlo" panose="020B0609030804020204" pitchFamily="49" charset="0"/>
              </a:rPr>
              <a:t>(</a:t>
            </a:r>
            <a:r>
              <a:rPr lang="en-GB" sz="1200" b="0" dirty="0">
                <a:solidFill>
                  <a:srgbClr val="A6E22E"/>
                </a:solidFill>
                <a:effectLst/>
                <a:latin typeface="Menlo" panose="020B0609030804020204" pitchFamily="49" charset="0"/>
              </a:rPr>
              <a:t>exp</a:t>
            </a:r>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(x</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x)));</a:t>
            </a:r>
          </a:p>
          <a:p>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outputVec.</a:t>
            </a:r>
            <a:r>
              <a:rPr lang="en-GB" sz="1200" b="0" dirty="0" err="1">
                <a:solidFill>
                  <a:srgbClr val="A6E22E"/>
                </a:solidFill>
                <a:effectLst/>
                <a:latin typeface="Menlo" panose="020B0609030804020204" pitchFamily="49" charset="0"/>
              </a:rPr>
              <a:t>push_back</a:t>
            </a:r>
            <a:r>
              <a:rPr lang="en-GB" sz="1200" b="0" dirty="0">
                <a:solidFill>
                  <a:srgbClr val="F8F8F2"/>
                </a:solidFill>
                <a:effectLst/>
                <a:latin typeface="Menlo" panose="020B0609030804020204" pitchFamily="49" charset="0"/>
              </a:rPr>
              <a:t>(</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pic>
        <p:nvPicPr>
          <p:cNvPr id="12" name="Picture 11" descr="A graph of a function&#10;&#10;Description automatically generated">
            <a:extLst>
              <a:ext uri="{FF2B5EF4-FFF2-40B4-BE49-F238E27FC236}">
                <a16:creationId xmlns:a16="http://schemas.microsoft.com/office/drawing/2014/main" id="{9953E221-6968-7D46-C3EE-F2A1FCCA5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71" y="1136217"/>
            <a:ext cx="5405327" cy="4086954"/>
          </a:xfrm>
          <a:prstGeom prst="rect">
            <a:avLst/>
          </a:prstGeom>
        </p:spPr>
      </p:pic>
      <p:sp>
        <p:nvSpPr>
          <p:cNvPr id="13" name="Rectangle 12">
            <a:extLst>
              <a:ext uri="{FF2B5EF4-FFF2-40B4-BE49-F238E27FC236}">
                <a16:creationId xmlns:a16="http://schemas.microsoft.com/office/drawing/2014/main" id="{C5AC5513-E5AD-B323-F42F-FEB803DF28D4}"/>
              </a:ext>
            </a:extLst>
          </p:cNvPr>
          <p:cNvSpPr/>
          <p:nvPr/>
        </p:nvSpPr>
        <p:spPr>
          <a:xfrm>
            <a:off x="694480" y="393539"/>
            <a:ext cx="347241" cy="208345"/>
          </a:xfrm>
          <a:prstGeom prst="rect">
            <a:avLst/>
          </a:prstGeom>
          <a:solidFill>
            <a:srgbClr val="FFFF00">
              <a:alpha val="61053"/>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A12AFA66-8DF5-0E2E-6A1E-89880B308C19}"/>
              </a:ext>
            </a:extLst>
          </p:cNvPr>
          <p:cNvSpPr/>
          <p:nvPr/>
        </p:nvSpPr>
        <p:spPr>
          <a:xfrm>
            <a:off x="659755" y="3752126"/>
            <a:ext cx="347241" cy="208345"/>
          </a:xfrm>
          <a:prstGeom prst="rect">
            <a:avLst/>
          </a:prstGeom>
          <a:solidFill>
            <a:srgbClr val="FFFF00">
              <a:alpha val="61053"/>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2971A1C1-277E-45D7-6E61-D3748D21602D}"/>
              </a:ext>
            </a:extLst>
          </p:cNvPr>
          <p:cNvSpPr/>
          <p:nvPr/>
        </p:nvSpPr>
        <p:spPr>
          <a:xfrm>
            <a:off x="3272366" y="3394276"/>
            <a:ext cx="347241" cy="208345"/>
          </a:xfrm>
          <a:prstGeom prst="rect">
            <a:avLst/>
          </a:prstGeom>
          <a:solidFill>
            <a:srgbClr val="FFFF00">
              <a:alpha val="61053"/>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105619E5-D733-BE4B-AB68-66B40F7DF0C7}"/>
              </a:ext>
            </a:extLst>
          </p:cNvPr>
          <p:cNvSpPr/>
          <p:nvPr/>
        </p:nvSpPr>
        <p:spPr>
          <a:xfrm>
            <a:off x="520859" y="601884"/>
            <a:ext cx="347241" cy="208345"/>
          </a:xfrm>
          <a:prstGeom prst="rect">
            <a:avLst/>
          </a:prstGeom>
          <a:solidFill>
            <a:srgbClr val="FFFF00">
              <a:alpha val="61053"/>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054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B625-C851-FE17-686B-C20625F25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E8CEE-FDFD-EE2D-34AB-09C1EE83D2FF}"/>
              </a:ext>
            </a:extLst>
          </p:cNvPr>
          <p:cNvSpPr>
            <a:spLocks noGrp="1"/>
          </p:cNvSpPr>
          <p:nvPr>
            <p:ph type="title"/>
          </p:nvPr>
        </p:nvSpPr>
        <p:spPr>
          <a:xfrm>
            <a:off x="6481823" y="-121083"/>
            <a:ext cx="2690716" cy="1257300"/>
          </a:xfrm>
        </p:spPr>
        <p:txBody>
          <a:bodyPr/>
          <a:lstStyle/>
          <a:p>
            <a:r>
              <a:rPr lang="en-GB" dirty="0"/>
              <a:t>Jak</a:t>
            </a:r>
          </a:p>
        </p:txBody>
      </p:sp>
      <p:sp>
        <p:nvSpPr>
          <p:cNvPr id="6" name="TextBox 5">
            <a:extLst>
              <a:ext uri="{FF2B5EF4-FFF2-40B4-BE49-F238E27FC236}">
                <a16:creationId xmlns:a16="http://schemas.microsoft.com/office/drawing/2014/main" id="{0F8B99A5-59FC-7718-3789-A7E3FC0AEF9B}"/>
              </a:ext>
            </a:extLst>
          </p:cNvPr>
          <p:cNvSpPr txBox="1"/>
          <p:nvPr/>
        </p:nvSpPr>
        <p:spPr>
          <a:xfrm>
            <a:off x="0" y="1136216"/>
            <a:ext cx="9172539" cy="3970318"/>
          </a:xfrm>
          <a:prstGeom prst="rect">
            <a:avLst/>
          </a:prstGeom>
          <a:solidFill>
            <a:schemeClr val="bg1"/>
          </a:solidFill>
          <a:ln w="31750">
            <a:solidFill>
              <a:srgbClr val="FF0000"/>
            </a:solidFill>
          </a:ln>
        </p:spPr>
        <p:txBody>
          <a:bodyPr wrap="square">
            <a:spAutoFit/>
          </a:bodyPr>
          <a:lstStyle/>
          <a:p>
            <a:r>
              <a:rPr lang="en-GB" sz="1200" b="0" dirty="0">
                <a:solidFill>
                  <a:srgbClr val="88846F"/>
                </a:solidFill>
                <a:effectLst/>
                <a:latin typeface="Menlo" panose="020B0609030804020204" pitchFamily="49" charset="0"/>
              </a:rPr>
              <a:t>// Function to write input and output to python file</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write_out</a:t>
            </a:r>
            <a:r>
              <a:rPr lang="en-GB" sz="1200" b="0" dirty="0">
                <a:solidFill>
                  <a:srgbClr val="F8F8F2"/>
                </a:solidFill>
                <a:effectLst/>
                <a:latin typeface="Menlo" panose="020B0609030804020204" pitchFamily="49" charset="0"/>
              </a:rPr>
              <a:t>(</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filename</a:t>
            </a:r>
            <a:r>
              <a:rPr lang="en-GB" sz="1200" b="0" dirty="0">
                <a:solidFill>
                  <a:srgbClr val="F8F8F2"/>
                </a:solidFill>
                <a:effectLst/>
                <a:latin typeface="Menlo" panose="020B0609030804020204" pitchFamily="49" charset="0"/>
              </a:rPr>
              <a:t>, </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inputVec</a:t>
            </a:r>
            <a:r>
              <a:rPr lang="en-GB" sz="1200" b="0" dirty="0">
                <a:solidFill>
                  <a:srgbClr val="F8F8F2"/>
                </a:solidFill>
                <a:effectLst/>
                <a:latin typeface="Menlo" panose="020B0609030804020204" pitchFamily="49" charset="0"/>
              </a:rPr>
              <a:t>, </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ofstream</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file</a:t>
            </a:r>
            <a:r>
              <a:rPr lang="en-GB" sz="1200" b="0" dirty="0">
                <a:solidFill>
                  <a:srgbClr val="F8F8F2"/>
                </a:solidFill>
                <a:effectLst/>
                <a:latin typeface="Menlo" panose="020B0609030804020204" pitchFamily="49" charset="0"/>
              </a:rPr>
              <a:t>(filename);</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file.</a:t>
            </a:r>
            <a:r>
              <a:rPr lang="en-GB" sz="1200" b="0" dirty="0" err="1">
                <a:solidFill>
                  <a:srgbClr val="A6E22E"/>
                </a:solidFill>
                <a:effectLst/>
                <a:latin typeface="Menlo" panose="020B0609030804020204" pitchFamily="49" charset="0"/>
              </a:rPr>
              <a:t>is_open</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err="1">
                <a:solidFill>
                  <a:srgbClr val="E6DB74"/>
                </a:solidFill>
                <a:effectLst/>
                <a:latin typeface="Menlo" panose="020B0609030804020204" pitchFamily="49" charset="0"/>
              </a:rPr>
              <a:t>data.py</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input_values</a:t>
            </a:r>
            <a:r>
              <a:rPr lang="en-GB" sz="1200" b="0" dirty="0">
                <a:solidFill>
                  <a:srgbClr val="E6DB74"/>
                </a:solidFill>
                <a:effectLst/>
                <a:latin typeface="Menlo" panose="020B0609030804020204" pitchFamily="49" charset="0"/>
              </a:rPr>
              <a:t> =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inputVec.</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inputVec</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inputVec.</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output_values</a:t>
            </a:r>
            <a:r>
              <a:rPr lang="en-GB" sz="1200" b="0" dirty="0">
                <a:solidFill>
                  <a:srgbClr val="E6DB74"/>
                </a:solidFill>
                <a:effectLst/>
                <a:latin typeface="Menlo" panose="020B0609030804020204" pitchFamily="49" charset="0"/>
              </a:rPr>
              <a:t> =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outputVec.</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file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file.</a:t>
            </a:r>
            <a:r>
              <a:rPr lang="en-GB" sz="1200" b="0" dirty="0" err="1">
                <a:solidFill>
                  <a:srgbClr val="A6E22E"/>
                </a:solidFill>
                <a:effectLst/>
                <a:latin typeface="Menlo" panose="020B0609030804020204" pitchFamily="49" charset="0"/>
              </a:rPr>
              <a:t>close</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cerr</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"Unable to open file"</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sp>
        <p:nvSpPr>
          <p:cNvPr id="7" name="Rectangle 6">
            <a:extLst>
              <a:ext uri="{FF2B5EF4-FFF2-40B4-BE49-F238E27FC236}">
                <a16:creationId xmlns:a16="http://schemas.microsoft.com/office/drawing/2014/main" id="{E10E37B9-5AD0-7CE0-3868-7CF357DAD08E}"/>
              </a:ext>
            </a:extLst>
          </p:cNvPr>
          <p:cNvSpPr/>
          <p:nvPr/>
        </p:nvSpPr>
        <p:spPr>
          <a:xfrm>
            <a:off x="2161196" y="2630347"/>
            <a:ext cx="3452526" cy="228600"/>
          </a:xfrm>
          <a:prstGeom prst="rect">
            <a:avLst/>
          </a:prstGeom>
          <a:solidFill>
            <a:srgbClr val="FFFF00">
              <a:alpha val="61053"/>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E182C85D-CC04-562C-7532-3F1C9FBB7035}"/>
              </a:ext>
            </a:extLst>
          </p:cNvPr>
          <p:cNvSpPr txBox="1"/>
          <p:nvPr/>
        </p:nvSpPr>
        <p:spPr>
          <a:xfrm>
            <a:off x="3802283" y="5352452"/>
            <a:ext cx="6099858" cy="369332"/>
          </a:xfrm>
          <a:prstGeom prst="rect">
            <a:avLst/>
          </a:prstGeom>
          <a:noFill/>
        </p:spPr>
        <p:txBody>
          <a:bodyPr wrap="square">
            <a:spAutoFit/>
          </a:bodyPr>
          <a:lstStyle/>
          <a:p>
            <a:r>
              <a:rPr lang="en-GB" dirty="0">
                <a:solidFill>
                  <a:srgbClr val="002060"/>
                </a:solidFill>
              </a:rPr>
              <a:t>condition ? </a:t>
            </a:r>
            <a:r>
              <a:rPr lang="en-GB" dirty="0" err="1">
                <a:solidFill>
                  <a:srgbClr val="002060"/>
                </a:solidFill>
              </a:rPr>
              <a:t>expression_if_true</a:t>
            </a:r>
            <a:r>
              <a:rPr lang="en-GB" dirty="0">
                <a:solidFill>
                  <a:srgbClr val="002060"/>
                </a:solidFill>
              </a:rPr>
              <a:t> : </a:t>
            </a:r>
            <a:r>
              <a:rPr lang="en-GB" dirty="0" err="1">
                <a:solidFill>
                  <a:srgbClr val="002060"/>
                </a:solidFill>
              </a:rPr>
              <a:t>expression_if_false</a:t>
            </a:r>
            <a:r>
              <a:rPr lang="en-GB" dirty="0">
                <a:solidFill>
                  <a:srgbClr val="002060"/>
                </a:solidFill>
              </a:rPr>
              <a:t>;</a:t>
            </a:r>
          </a:p>
        </p:txBody>
      </p:sp>
    </p:spTree>
    <p:extLst>
      <p:ext uri="{BB962C8B-B14F-4D97-AF65-F5344CB8AC3E}">
        <p14:creationId xmlns:p14="http://schemas.microsoft.com/office/powerpoint/2010/main" val="192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324259"/>
      </a:dk2>
      <a:lt2>
        <a:srgbClr val="E2E7E8"/>
      </a:lt2>
      <a:accent1>
        <a:srgbClr val="ED816F"/>
      </a:accent1>
      <a:accent2>
        <a:srgbClr val="E9507B"/>
      </a:accent2>
      <a:accent3>
        <a:srgbClr val="ED6FC7"/>
      </a:accent3>
      <a:accent4>
        <a:srgbClr val="D850E9"/>
      </a:accent4>
      <a:accent5>
        <a:srgbClr val="AA6FED"/>
      </a:accent5>
      <a:accent6>
        <a:srgbClr val="5850E9"/>
      </a:accent6>
      <a:hlink>
        <a:srgbClr val="3E6C74"/>
      </a:hlink>
      <a:folHlink>
        <a:srgbClr val="4C4C4C"/>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20459</TotalTime>
  <Words>4499</Words>
  <Application>Microsoft Macintosh PowerPoint</Application>
  <PresentationFormat>Widescreen</PresentationFormat>
  <Paragraphs>682</Paragraphs>
  <Slides>44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Calisto MT</vt:lpstr>
      <vt:lpstr>Cambria Math</vt:lpstr>
      <vt:lpstr>Courier New</vt:lpstr>
      <vt:lpstr>Helvetica Light</vt:lpstr>
      <vt:lpstr>Menlo</vt:lpstr>
      <vt:lpstr>Rockwell</vt:lpstr>
      <vt:lpstr>Wingdings 2</vt:lpstr>
      <vt:lpstr>SlateVTI</vt:lpstr>
      <vt:lpstr>PowerPoint Presentation</vt:lpstr>
      <vt:lpstr>Last Week</vt:lpstr>
      <vt:lpstr>Aim of Workshop Four</vt:lpstr>
      <vt:lpstr>Resources</vt:lpstr>
      <vt:lpstr>Challenge Six (Homework)</vt:lpstr>
      <vt:lpstr>Liam</vt:lpstr>
      <vt:lpstr>Liam</vt:lpstr>
      <vt:lpstr>Jak</vt:lpstr>
      <vt:lpstr>Jak</vt:lpstr>
      <vt:lpstr>Naomi</vt:lpstr>
      <vt:lpstr>Naomi</vt:lpstr>
      <vt:lpstr>Rosie</vt:lpstr>
      <vt:lpstr>Challenge Six Solution: Alex Modular Approach</vt:lpstr>
      <vt:lpstr>Alex</vt:lpstr>
      <vt:lpstr>Alex</vt:lpstr>
      <vt:lpstr>Alex</vt:lpstr>
      <vt:lpstr>Alex</vt:lpstr>
      <vt:lpstr>Takeaways</vt:lpstr>
      <vt:lpstr>Challenge Seven</vt:lpstr>
      <vt:lpstr>Classes</vt:lpstr>
      <vt:lpstr>Object oriented programming</vt:lpstr>
      <vt:lpstr>Classes and Objects</vt:lpstr>
      <vt:lpstr>Classes and Objects</vt:lpstr>
      <vt:lpstr>Classes: Attributes</vt:lpstr>
      <vt:lpstr>Classes: Attributes</vt:lpstr>
      <vt:lpstr>Classes: Methods</vt:lpstr>
      <vt:lpstr>Constructors</vt:lpstr>
      <vt:lpstr>Access Specifier</vt:lpstr>
      <vt:lpstr>Access Specifiers</vt:lpstr>
      <vt:lpstr>Principles of OOP</vt:lpstr>
      <vt:lpstr>Encapsulation</vt:lpstr>
      <vt:lpstr>Encapsulation</vt:lpstr>
      <vt:lpstr>Inheritance</vt:lpstr>
      <vt:lpstr>Inheritance: Access Specifiers</vt:lpstr>
      <vt:lpstr>Overriding base classes</vt:lpstr>
      <vt:lpstr>Challenge Eight</vt:lpstr>
      <vt:lpstr>Monte Carlo Methods</vt:lpstr>
      <vt:lpstr>Monte Carlo History</vt:lpstr>
      <vt:lpstr>Monte Carlo History</vt:lpstr>
      <vt:lpstr>Monte Carlo History</vt:lpstr>
      <vt:lpstr>Monte Carlo Basics</vt:lpstr>
      <vt:lpstr>Law of Large Numbers</vt:lpstr>
      <vt:lpstr>Law of large numbers</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waters</dc:creator>
  <cp:lastModifiedBy>alex@4wardfutures.org.uk</cp:lastModifiedBy>
  <cp:revision>255</cp:revision>
  <dcterms:created xsi:type="dcterms:W3CDTF">2020-12-11T09:06:28Z</dcterms:created>
  <dcterms:modified xsi:type="dcterms:W3CDTF">2024-11-07T14:08:08Z</dcterms:modified>
</cp:coreProperties>
</file>